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60" r:id="rId4"/>
    <p:sldId id="258" r:id="rId5"/>
    <p:sldId id="262" r:id="rId6"/>
    <p:sldId id="261" r:id="rId7"/>
    <p:sldId id="264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 darnaud" initials="Td" lastIdx="0" clrIdx="0">
    <p:extLst>
      <p:ext uri="{19B8F6BF-5375-455C-9EA6-DF929625EA0E}">
        <p15:presenceInfo xmlns:p15="http://schemas.microsoft.com/office/powerpoint/2012/main" userId="8a0eb14e8a3ca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CE170-55AE-42DF-97E3-A5C590FDD7B8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1C0D8-3F43-4CAA-AA7E-0A17894186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0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C0D8-3F43-4CAA-AA7E-0A17894186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54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C0D8-3F43-4CAA-AA7E-0A178941862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76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C026-DFB5-4059-AC9D-ED350DD6FA19}" type="datetime1">
              <a:rPr lang="fr-FR" smtClean="0"/>
              <a:t>13/09/2015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74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5B53-4067-4B00-8029-C5BC1D3F74CE}" type="datetime1">
              <a:rPr lang="fr-FR" smtClean="0"/>
              <a:t>13/09/2015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11956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5B53-4067-4B00-8029-C5BC1D3F74CE}" type="datetime1">
              <a:rPr lang="fr-FR" smtClean="0"/>
              <a:t>13/09/2015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68152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5B53-4067-4B00-8029-C5BC1D3F74CE}" type="datetime1">
              <a:rPr lang="fr-FR" smtClean="0"/>
              <a:t>13/09/2015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2277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5B53-4067-4B00-8029-C5BC1D3F74CE}" type="datetime1">
              <a:rPr lang="fr-FR" smtClean="0"/>
              <a:t>13/09/2015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05595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45B53-4067-4B00-8029-C5BC1D3F74CE}" type="datetime1">
              <a:rPr lang="fr-FR" smtClean="0"/>
              <a:t>13/09/2015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70904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547F-2106-4639-B02F-C76BF2DD04E9}" type="datetime1">
              <a:rPr lang="fr-FR" smtClean="0"/>
              <a:t>13/09/2015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855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97D7-F3B5-4FF5-809E-285C8E952A8F}" type="datetime1">
              <a:rPr lang="fr-FR" smtClean="0"/>
              <a:t>13/09/2015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28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52CE-E1CA-4DBD-86D2-047029F6FAC4}" type="datetime1">
              <a:rPr lang="fr-FR" smtClean="0"/>
              <a:t>13/09/2015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8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C948-4470-4DA5-93FD-FF281820633C}" type="datetime1">
              <a:rPr lang="fr-FR" smtClean="0"/>
              <a:t>13/09/2015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70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8B15-4592-4C6E-B103-E61D223B1EA4}" type="datetime1">
              <a:rPr lang="fr-FR" smtClean="0"/>
              <a:t>13/09/2015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1976-0F93-4A8D-AC2A-55E3BF80BC40}" type="datetime1">
              <a:rPr lang="fr-FR" smtClean="0"/>
              <a:t>13/09/2015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41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5FC4-BA85-4307-938B-BFEF2753A0B3}" type="datetime1">
              <a:rPr lang="fr-FR" smtClean="0"/>
              <a:t>13/09/2015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41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E39A-48DD-41B3-8C11-6EE59AE0565D}" type="datetime1">
              <a:rPr lang="fr-FR" smtClean="0"/>
              <a:t>13/09/2015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28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2032-22D3-4C54-832E-A46E605B1AFE}" type="datetime1">
              <a:rPr lang="fr-FR" smtClean="0"/>
              <a:t>13/09/2015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1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B432-BB7D-4C51-B599-62434A6905DD}" type="datetime1">
              <a:rPr lang="fr-FR" smtClean="0"/>
              <a:t>13/09/2015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36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5B53-4067-4B00-8029-C5BC1D3F74CE}" type="datetime1">
              <a:rPr lang="fr-FR" smtClean="0"/>
              <a:t>13/09/2015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F1B5A2-2ECE-4E26-B849-1086776C9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0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564" y="997528"/>
            <a:ext cx="1033895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Congresso internazionale </a:t>
            </a:r>
          </a:p>
          <a:p>
            <a:pPr algn="ctr"/>
            <a:r>
              <a:rPr lang="it-IT" sz="3600" b="1" dirty="0" smtClean="0"/>
              <a:t> “Sistemi sociali e sistemi familiari tra crisi e sviluppo</a:t>
            </a:r>
            <a:r>
              <a:rPr lang="it-IT" sz="2800" b="1" dirty="0" smtClean="0"/>
              <a:t>”</a:t>
            </a:r>
          </a:p>
          <a:p>
            <a:pPr algn="ctr"/>
            <a:r>
              <a:rPr lang="fr-FR" dirty="0" smtClean="0"/>
              <a:t>Milan – 16 octobre 2015</a:t>
            </a:r>
          </a:p>
          <a:p>
            <a:pPr algn="ctr"/>
            <a:endParaRPr lang="fr-FR" dirty="0" smtClean="0"/>
          </a:p>
          <a:p>
            <a:r>
              <a:rPr lang="fr-FR" sz="2800" dirty="0" smtClean="0"/>
              <a:t>DARNAUD, T. (</a:t>
            </a:r>
            <a:r>
              <a:rPr lang="fr-FR" sz="2800" dirty="0" err="1" smtClean="0"/>
              <a:t>Tolosa</a:t>
            </a:r>
            <a:r>
              <a:rPr lang="fr-FR" sz="2800" dirty="0" smtClean="0"/>
              <a:t>-FRA): </a:t>
            </a:r>
          </a:p>
          <a:p>
            <a:endParaRPr lang="fr-FR" sz="2800" dirty="0" smtClean="0"/>
          </a:p>
          <a:p>
            <a:r>
              <a:rPr lang="fr-FR" sz="2800" dirty="0" smtClean="0"/>
              <a:t>“L’impact familial de la maladie d'Alzheimer : </a:t>
            </a:r>
          </a:p>
          <a:p>
            <a:r>
              <a:rPr lang="fr-FR" sz="2800" dirty="0" smtClean="0"/>
              <a:t>l'émergence d'un modèle de résilience”</a:t>
            </a:r>
          </a:p>
          <a:p>
            <a:endParaRPr lang="fr-FR" sz="2800" dirty="0"/>
          </a:p>
          <a:p>
            <a:r>
              <a:rPr lang="fr-FR" sz="2800" dirty="0" smtClean="0"/>
              <a:t>“</a:t>
            </a:r>
            <a:r>
              <a:rPr lang="fr-FR" sz="2800" dirty="0" err="1" smtClean="0"/>
              <a:t>Family</a:t>
            </a:r>
            <a:r>
              <a:rPr lang="fr-FR" sz="2800" dirty="0" smtClean="0"/>
              <a:t> impact of the </a:t>
            </a:r>
            <a:r>
              <a:rPr lang="fr-FR" sz="2800" dirty="0" err="1" smtClean="0"/>
              <a:t>Alzheimer’s</a:t>
            </a:r>
            <a:r>
              <a:rPr lang="fr-FR" sz="2800" dirty="0" smtClean="0"/>
              <a:t> </a:t>
            </a:r>
            <a:r>
              <a:rPr lang="fr-FR" sz="2800" dirty="0" err="1" smtClean="0"/>
              <a:t>disease</a:t>
            </a:r>
            <a:r>
              <a:rPr lang="fr-FR" sz="2800" dirty="0" smtClean="0"/>
              <a:t>: the</a:t>
            </a:r>
          </a:p>
          <a:p>
            <a:r>
              <a:rPr lang="fr-FR" sz="2800" dirty="0" err="1" smtClean="0"/>
              <a:t>emergence</a:t>
            </a:r>
            <a:r>
              <a:rPr lang="fr-FR" sz="2800" dirty="0" smtClean="0"/>
              <a:t> of a </a:t>
            </a:r>
            <a:r>
              <a:rPr lang="fr-FR" sz="2800" dirty="0" err="1" smtClean="0"/>
              <a:t>resiliency</a:t>
            </a:r>
            <a:r>
              <a:rPr lang="fr-FR" sz="2800" dirty="0" smtClean="0"/>
              <a:t> model”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558636" y="6356350"/>
            <a:ext cx="9050482" cy="365125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T. Darnaud, Psychologue, Enseignant-chercheur, Université de Toulouse Jean Jaurès, LCPI EA 4591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7956" y="624110"/>
            <a:ext cx="9166656" cy="1280890"/>
          </a:xfrm>
        </p:spPr>
        <p:txBody>
          <a:bodyPr/>
          <a:lstStyle/>
          <a:p>
            <a:r>
              <a:rPr lang="fr-FR" dirty="0" smtClean="0"/>
              <a:t>Un cheminement et non une destination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dirty="0"/>
              <a:t>T. Darnaud, Psychologue, Enseignant-chercheur, Université de Toulouse Jean Jaurès, LCPI EA </a:t>
            </a:r>
            <a:r>
              <a:rPr lang="fr-FR" dirty="0" smtClean="0"/>
              <a:t>4591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1900237"/>
            <a:ext cx="42862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2450" y="5307950"/>
            <a:ext cx="7205704" cy="798393"/>
          </a:xfrm>
        </p:spPr>
        <p:txBody>
          <a:bodyPr/>
          <a:lstStyle/>
          <a:p>
            <a:pPr algn="ctr"/>
            <a:r>
              <a:rPr lang="fr-FR" dirty="0" err="1" smtClean="0"/>
              <a:t>Molte</a:t>
            </a:r>
            <a:r>
              <a:rPr lang="fr-FR" dirty="0" smtClean="0"/>
              <a:t> </a:t>
            </a:r>
            <a:r>
              <a:rPr lang="fr-FR" dirty="0" err="1" smtClean="0"/>
              <a:t>grazie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dirty="0"/>
              <a:t>T. Darnaud, Psychologue, Enseignant-chercheur, Université de Toulouse Jean Jaurès, LCPI EA </a:t>
            </a:r>
            <a:r>
              <a:rPr lang="fr-FR" dirty="0" smtClean="0"/>
              <a:t>4591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729" y="214721"/>
            <a:ext cx="6463145" cy="48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15323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La maladie d’Alzheimer: une réalité ou une construction ?</a:t>
            </a:r>
            <a:endParaRPr lang="fr-FR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dirty="0"/>
              <a:t>T. Darnaud, Psychologue, Enseignant-chercheur, Université de Toulouse Jean Jaurès, LCPI EA </a:t>
            </a:r>
            <a:r>
              <a:rPr lang="fr-FR" dirty="0" smtClean="0"/>
              <a:t>4591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801936"/>
            <a:ext cx="4481080" cy="27975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854" y="1801936"/>
            <a:ext cx="2182091" cy="27975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95854" y="4810991"/>
            <a:ext cx="228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Martial van der Linden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635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fr-FR"/>
              <a:t>T. Darnaud, Psychologue, Enseignant-chercheur, Université de Toulouse Jean Jaurès, LCPI EA 4591</a:t>
            </a:r>
            <a:endParaRPr lang="fr-FR" dirty="0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85900" y="229255"/>
            <a:ext cx="10588336" cy="1280890"/>
          </a:xfrm>
        </p:spPr>
        <p:txBody>
          <a:bodyPr/>
          <a:lstStyle/>
          <a:p>
            <a:r>
              <a:rPr lang="fr-FR" altLang="fr-FR" dirty="0" smtClean="0"/>
              <a:t>Les 3 étapes de l’impact familial de la maladie</a:t>
            </a:r>
            <a:br>
              <a:rPr lang="fr-FR" altLang="fr-FR" dirty="0" smtClean="0"/>
            </a:br>
            <a:r>
              <a:rPr lang="fr-FR" altLang="fr-FR" dirty="0" smtClean="0"/>
              <a:t>et les 2 crises</a:t>
            </a:r>
            <a:endParaRPr lang="fr-FR" altLang="fr-F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510145"/>
            <a:ext cx="8915400" cy="4401077"/>
          </a:xfrm>
        </p:spPr>
        <p:txBody>
          <a:bodyPr>
            <a:noAutofit/>
          </a:bodyPr>
          <a:lstStyle/>
          <a:p>
            <a:r>
              <a:rPr lang="fr-FR" altLang="fr-FR" sz="2400" dirty="0" smtClean="0"/>
              <a:t>Le déséquilibre d’une situation stable</a:t>
            </a:r>
          </a:p>
          <a:p>
            <a:pPr lvl="2"/>
            <a:endParaRPr lang="fr-FR" altLang="fr-FR" sz="2400" dirty="0" smtClean="0"/>
          </a:p>
          <a:p>
            <a:pPr lvl="2"/>
            <a:r>
              <a:rPr lang="fr-FR" altLang="fr-FR" sz="2400" dirty="0" smtClean="0"/>
              <a:t>La désignation de l’aidant</a:t>
            </a:r>
          </a:p>
          <a:p>
            <a:pPr marL="914400" lvl="2" indent="0">
              <a:buNone/>
            </a:pPr>
            <a:endParaRPr lang="fr-FR" altLang="fr-FR" sz="2400" dirty="0" smtClean="0"/>
          </a:p>
          <a:p>
            <a:r>
              <a:rPr lang="fr-FR" altLang="fr-FR" sz="2400" dirty="0" smtClean="0"/>
              <a:t>Le stade du faire</a:t>
            </a:r>
          </a:p>
          <a:p>
            <a:endParaRPr lang="fr-FR" altLang="fr-FR" sz="2400" dirty="0" smtClean="0"/>
          </a:p>
          <a:p>
            <a:pPr lvl="2"/>
            <a:r>
              <a:rPr lang="fr-FR" altLang="fr-FR" sz="2400" dirty="0" smtClean="0"/>
              <a:t>La crise mutation</a:t>
            </a:r>
          </a:p>
          <a:p>
            <a:endParaRPr lang="fr-FR" altLang="fr-FR" sz="2400" dirty="0" smtClean="0"/>
          </a:p>
          <a:p>
            <a:r>
              <a:rPr lang="fr-FR" altLang="fr-FR" sz="2400" dirty="0" smtClean="0"/>
              <a:t>Les mauvaises bonnes solutions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62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dirty="0" smtClean="0"/>
              <a:t>T. Darnaud, Psychologue, Enseignant-chercheur, Université de Toulouse Jean Jaurès, LCPI EA 4591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9582" y="519546"/>
            <a:ext cx="9008918" cy="56066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fr-FR" dirty="0" smtClean="0"/>
          </a:p>
          <a:p>
            <a:pPr marL="0" indent="0" algn="ctr">
              <a:buNone/>
            </a:pPr>
            <a:r>
              <a:rPr lang="fr-FR" altLang="fr-FR" sz="3600" dirty="0" smtClean="0"/>
              <a:t>Les aidants</a:t>
            </a:r>
          </a:p>
          <a:p>
            <a:endParaRPr lang="fr-FR" altLang="fr-FR" dirty="0" smtClean="0"/>
          </a:p>
          <a:p>
            <a:r>
              <a:rPr lang="fr-FR" altLang="fr-FR" sz="2400" dirty="0" smtClean="0"/>
              <a:t>Les conjoints</a:t>
            </a:r>
          </a:p>
          <a:p>
            <a:r>
              <a:rPr lang="fr-FR" altLang="fr-FR" sz="2400" dirty="0" smtClean="0"/>
              <a:t>Un enfant célibataire</a:t>
            </a:r>
          </a:p>
          <a:p>
            <a:r>
              <a:rPr lang="fr-FR" altLang="fr-FR" sz="2400" dirty="0" smtClean="0"/>
              <a:t>Un enfant prédisposé </a:t>
            </a:r>
          </a:p>
          <a:p>
            <a:pPr lvl="1"/>
            <a:r>
              <a:rPr lang="fr-FR" altLang="fr-FR" sz="2400" dirty="0" smtClean="0"/>
              <a:t>proximité géographique</a:t>
            </a:r>
          </a:p>
          <a:p>
            <a:pPr lvl="1"/>
            <a:r>
              <a:rPr lang="fr-FR" altLang="fr-FR" sz="2400" dirty="0" smtClean="0"/>
              <a:t>Pacte inconscient</a:t>
            </a:r>
          </a:p>
          <a:p>
            <a:pPr lvl="1"/>
            <a:r>
              <a:rPr lang="fr-FR" altLang="fr-FR" sz="2400" dirty="0" smtClean="0"/>
              <a:t>Dette affective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37160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r>
              <a:rPr lang="fr-FR"/>
              <a:t>T. Darnaud, Psychologue, Enseignant-chercheur, Université de Toulouse Jean Jaurès, LCPI EA 4591</a:t>
            </a:r>
            <a:endParaRPr lang="fr-FR" dirty="0"/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 smtClean="0"/>
              <a:t>Le choix de l’aidant pour maintenir l’équilibre familial</a:t>
            </a:r>
            <a:endParaRPr lang="fr-FR" altLang="fr-FR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2708275"/>
            <a:ext cx="8291512" cy="3417888"/>
          </a:xfrm>
        </p:spPr>
        <p:txBody>
          <a:bodyPr>
            <a:normAutofit/>
          </a:bodyPr>
          <a:lstStyle/>
          <a:p>
            <a:r>
              <a:rPr lang="fr-FR" altLang="fr-FR" sz="2400" dirty="0" smtClean="0"/>
              <a:t>Un changement pour que rien ne change</a:t>
            </a:r>
          </a:p>
          <a:p>
            <a:r>
              <a:rPr lang="fr-FR" altLang="fr-FR" sz="2400" dirty="0" smtClean="0"/>
              <a:t>Une mission pour garder une croyance</a:t>
            </a:r>
          </a:p>
          <a:p>
            <a:r>
              <a:rPr lang="fr-FR" altLang="fr-FR" sz="2400" dirty="0" smtClean="0"/>
              <a:t>Une histoire qu’il faudrait vivre dans l’homéostasie</a:t>
            </a:r>
          </a:p>
          <a:p>
            <a:r>
              <a:rPr lang="fr-FR" altLang="fr-FR" sz="2400" dirty="0" smtClean="0"/>
              <a:t>Une histoire qui isole</a:t>
            </a:r>
          </a:p>
          <a:p>
            <a:r>
              <a:rPr lang="fr-FR" altLang="fr-FR" sz="2400" dirty="0" smtClean="0"/>
              <a:t>Une histoire qui épuise</a:t>
            </a:r>
          </a:p>
          <a:p>
            <a:r>
              <a:rPr lang="fr-FR" altLang="fr-FR" sz="2400" dirty="0" smtClean="0"/>
              <a:t>Une histoire qui </a:t>
            </a:r>
            <a:r>
              <a:rPr lang="fr-FR" altLang="fr-FR" sz="2400" dirty="0" err="1" smtClean="0"/>
              <a:t>deviant</a:t>
            </a:r>
            <a:r>
              <a:rPr lang="fr-FR" altLang="fr-FR" sz="2400" dirty="0" smtClean="0"/>
              <a:t> impossible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32207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589212" y="6125417"/>
            <a:ext cx="7619999" cy="365125"/>
          </a:xfrm>
        </p:spPr>
        <p:txBody>
          <a:bodyPr/>
          <a:lstStyle/>
          <a:p>
            <a:pPr algn="ctr"/>
            <a:r>
              <a:rPr lang="fr-FR" dirty="0" smtClean="0"/>
              <a:t>T. Darnaud, Psychologue, Enseignant-chercheur, Université de Toulouse Jean Jaurès, LCPI EA 4591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39516" y="971550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La résilience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172" y="2171436"/>
            <a:ext cx="6048375" cy="3400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257" y="2820352"/>
            <a:ext cx="2722224" cy="217455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22258" y="2320290"/>
            <a:ext cx="272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Emmy</a:t>
            </a:r>
            <a:r>
              <a:rPr lang="fr-FR" dirty="0" smtClean="0"/>
              <a:t> </a:t>
            </a:r>
            <a:r>
              <a:rPr lang="fr-FR" b="1" dirty="0" smtClean="0"/>
              <a:t>Werner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407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743" y="259339"/>
            <a:ext cx="8911687" cy="1280890"/>
          </a:xfrm>
        </p:spPr>
        <p:txBody>
          <a:bodyPr/>
          <a:lstStyle/>
          <a:p>
            <a:pPr algn="ctr"/>
            <a:r>
              <a:rPr lang="fr-FR" dirty="0" smtClean="0"/>
              <a:t>De l’aide à la guidance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827" y="1330037"/>
            <a:ext cx="9098973" cy="6681354"/>
          </a:xfrm>
        </p:spPr>
        <p:txBody>
          <a:bodyPr/>
          <a:lstStyle/>
          <a:p>
            <a:pPr>
              <a:buFontTx/>
              <a:buNone/>
            </a:pPr>
            <a:r>
              <a:rPr lang="fr-FR" sz="2400" dirty="0"/>
              <a:t>Au début : l’aide</a:t>
            </a:r>
          </a:p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r>
              <a:rPr lang="fr-FR" dirty="0"/>
              <a:t>					</a:t>
            </a:r>
          </a:p>
          <a:p>
            <a:pPr>
              <a:buFontTx/>
              <a:buNone/>
            </a:pPr>
            <a:r>
              <a:rPr lang="fr-FR" dirty="0"/>
              <a:t>						</a:t>
            </a:r>
            <a:r>
              <a:rPr lang="fr-FR" dirty="0" smtClean="0"/>
              <a:t>	</a:t>
            </a:r>
            <a:r>
              <a:rPr lang="fr-FR" sz="2400" dirty="0" smtClean="0">
                <a:solidFill>
                  <a:schemeClr val="hlink"/>
                </a:solidFill>
              </a:rPr>
              <a:t>Puis </a:t>
            </a:r>
            <a:r>
              <a:rPr lang="fr-FR" sz="2400" dirty="0">
                <a:solidFill>
                  <a:schemeClr val="hlink"/>
                </a:solidFill>
              </a:rPr>
              <a:t>la </a:t>
            </a:r>
            <a:r>
              <a:rPr lang="fr-FR" sz="2400" dirty="0" smtClean="0">
                <a:solidFill>
                  <a:schemeClr val="hlink"/>
                </a:solidFill>
              </a:rPr>
              <a:t>suppléance</a:t>
            </a:r>
          </a:p>
          <a:p>
            <a:pPr>
              <a:buFontTx/>
              <a:buNone/>
            </a:pPr>
            <a:endParaRPr lang="fr-FR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fr-FR" dirty="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fr-FR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fr-FR" dirty="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fr-FR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fr-FR" dirty="0">
                <a:solidFill>
                  <a:schemeClr val="hlink"/>
                </a:solidFill>
              </a:rPr>
              <a:t>	</a:t>
            </a:r>
            <a:r>
              <a:rPr lang="fr-FR" dirty="0" smtClean="0">
                <a:solidFill>
                  <a:schemeClr val="hlink"/>
                </a:solidFill>
              </a:rPr>
              <a:t>					</a:t>
            </a:r>
            <a:r>
              <a:rPr lang="fr-FR" dirty="0" smtClean="0">
                <a:solidFill>
                  <a:schemeClr val="hlink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Enfin </a:t>
            </a:r>
            <a:r>
              <a:rPr lang="fr-FR" sz="2400" b="1" dirty="0" smtClean="0">
                <a:solidFill>
                  <a:srgbClr val="FF0000"/>
                </a:solidFill>
              </a:rPr>
              <a:t>la guidance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CAPAM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812" y="1540229"/>
            <a:ext cx="3455988" cy="1728788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90801" y="6368246"/>
            <a:ext cx="7619999" cy="365125"/>
          </a:xfrm>
        </p:spPr>
        <p:txBody>
          <a:bodyPr/>
          <a:lstStyle/>
          <a:p>
            <a:pPr algn="ctr"/>
            <a:r>
              <a:rPr lang="fr-FR" dirty="0"/>
              <a:t>T. Darnaud, Psychologue, Enseignant-chercheur, Université de Toulouse Jean Jaurès, LCPI EA </a:t>
            </a:r>
            <a:r>
              <a:rPr lang="fr-FR" dirty="0" smtClean="0"/>
              <a:t>4591</a:t>
            </a:r>
            <a:endParaRPr lang="fr-FR" dirty="0"/>
          </a:p>
        </p:txBody>
      </p:sp>
      <p:pic>
        <p:nvPicPr>
          <p:cNvPr id="1026" name="Picture 2" descr="http://www.suresnes.fr/var/suresnes/storage/images/mediatheque/accueil/social/aides-aux-personnes-agees/lutte-contre-l-isolement-des-personnes-agees/isolement/378756-1-fre-FR/isolement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99" y="1896836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aide à la toilette personne agé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15" y="4051579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0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511698"/>
          </a:xfrm>
        </p:spPr>
        <p:txBody>
          <a:bodyPr/>
          <a:lstStyle/>
          <a:p>
            <a:r>
              <a:rPr lang="fr-FR" dirty="0" smtClean="0"/>
              <a:t>De l’aide à une histoire de résilience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Un état d’équilibre</a:t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Un choc traumatique</a:t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Une reprise de développement</a:t>
            </a:r>
            <a:endParaRPr lang="fr-FR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dirty="0"/>
              <a:t>T. Darnaud, Psychologue, Enseignant-chercheur, Université de Toulouse Jean Jaurès, LCPI EA </a:t>
            </a:r>
            <a:r>
              <a:rPr lang="fr-FR" dirty="0" smtClean="0"/>
              <a:t>4591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8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27792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relation d’aide, une opportunité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/>
              <a:t>Créer une relation d’échange à partir d’une rencontre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Reconnaître l’autre et se reconnaître dans l’autre dans le rappel narratif.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Etablir un contact entre mondes internes qui relie à leurs mondes antérieurs sans que cela ne soit intrusif et/ou normatif.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Accepter une relation qui laisse une place à l’irrationnel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dirty="0"/>
              <a:t>T. Darnaud, Psychologue, Enseignant-chercheur, Université de Toulouse Jean Jaurès, LCPI EA </a:t>
            </a:r>
            <a:r>
              <a:rPr lang="fr-FR" dirty="0" smtClean="0"/>
              <a:t>4591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</TotalTime>
  <Words>378</Words>
  <Application>Microsoft Office PowerPoint</Application>
  <PresentationFormat>Grand écran</PresentationFormat>
  <Paragraphs>69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Brin</vt:lpstr>
      <vt:lpstr>Présentation PowerPoint</vt:lpstr>
      <vt:lpstr>La maladie d’Alzheimer: une réalité ou une construction ?</vt:lpstr>
      <vt:lpstr>Les 3 étapes de l’impact familial de la maladie et les 2 crises</vt:lpstr>
      <vt:lpstr>Présentation PowerPoint</vt:lpstr>
      <vt:lpstr>Le choix de l’aidant pour maintenir l’équilibre familial</vt:lpstr>
      <vt:lpstr>Présentation PowerPoint</vt:lpstr>
      <vt:lpstr>De l’aide à la guidance</vt:lpstr>
      <vt:lpstr>De l’aide à une histoire de résilience  Un état d’équilibre   Un choc traumatique   Une reprise de développement</vt:lpstr>
      <vt:lpstr>La relation d’aide, une opportunité   Créer une relation d’échange à partir d’une rencontre  Reconnaître l’autre et se reconnaître dans l’autre dans le rappel narratif.  Etablir un contact entre mondes internes qui relie à leurs mondes antérieurs sans que cela ne soit intrusif et/ou normatif.  Accepter une relation qui laisse une place à l’irrationnel </vt:lpstr>
      <vt:lpstr>Un cheminement et non une destination</vt:lpstr>
      <vt:lpstr>Molte grazie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darnaud</dc:creator>
  <cp:lastModifiedBy>Thierry darnaud</cp:lastModifiedBy>
  <cp:revision>14</cp:revision>
  <dcterms:created xsi:type="dcterms:W3CDTF">2015-09-13T09:41:37Z</dcterms:created>
  <dcterms:modified xsi:type="dcterms:W3CDTF">2015-09-13T14:12:39Z</dcterms:modified>
</cp:coreProperties>
</file>