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charts/chart32.xml" ContentType="application/vnd.openxmlformats-officedocument.drawingml.chart+xml"/>
  <Override PartName="/ppt/charts/chart31.xml" ContentType="application/vnd.openxmlformats-officedocument.drawingml.chart+xml"/>
  <Override PartName="/ppt/charts/chart30.xml" ContentType="application/vnd.openxmlformats-officedocument.drawingml.chart+xml"/>
  <Override PartName="/ppt/charts/chart29.xml" ContentType="application/vnd.openxmlformats-officedocument.drawingml.chart+xml"/>
  <Override PartName="/ppt/slides/_rels/slide24.xml.rels" ContentType="application/vnd.openxmlformats-package.relationships+xml"/>
  <Override PartName="/ppt/slides/_rels/slide23.xml.rels" ContentType="application/vnd.openxmlformats-package.relationships+xml"/>
  <Override PartName="/ppt/slides/_rels/slide21.xml.rels" ContentType="application/vnd.openxmlformats-package.relationships+xml"/>
  <Override PartName="/ppt/slides/_rels/slide19.xml.rels" ContentType="application/vnd.openxmlformats-package.relationships+xml"/>
  <Override PartName="/ppt/slides/_rels/slide18.xml.rels" ContentType="application/vnd.openxmlformats-package.relationships+xml"/>
  <Override PartName="/ppt/slides/_rels/slide14.xml.rels" ContentType="application/vnd.openxmlformats-package.relationships+xml"/>
  <Override PartName="/ppt/slides/_rels/slide25.xml.rels" ContentType="application/vnd.openxmlformats-package.relationships+xml"/>
  <Override PartName="/ppt/slides/_rels/slide13.xml.rels" ContentType="application/vnd.openxmlformats-package.relationships+xml"/>
  <Override PartName="/ppt/slides/_rels/slide20.xml.rels" ContentType="application/vnd.openxmlformats-package.relationships+xml"/>
  <Override PartName="/ppt/slides/_rels/slide12.xml.rels" ContentType="application/vnd.openxmlformats-package.relationships+xml"/>
  <Override PartName="/ppt/slides/_rels/slide15.xml.rels" ContentType="application/vnd.openxmlformats-package.relationships+xml"/>
  <Override PartName="/ppt/slides/_rels/slide11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6.xml.rels" ContentType="application/vnd.openxmlformats-package.relationships+xml"/>
  <Override PartName="/ppt/slides/_rels/slide22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5.xml.rels" ContentType="application/vnd.openxmlformats-package.relationships+xml"/>
  <Override PartName="/ppt/slides/_rels/slide17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6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5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23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22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1.xml" ContentType="application/vnd.openxmlformats-officedocument.presentationml.slide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_rels/slideLayout3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media/image26.jpeg" ContentType="image/jpeg"/>
  <Override PartName="/ppt/media/image25.jpeg" ContentType="image/jpeg"/>
  <Override PartName="/ppt/media/image22.jpeg" ContentType="image/jpeg"/>
  <Override PartName="/ppt/media/image23.jpeg" ContentType="image/jpeg"/>
  <Override PartName="/ppt/media/image21.jpeg" ContentType="image/jpeg"/>
  <Override PartName="/ppt/media/image24.jpeg" ContentType="image/jpeg"/>
  <Override PartName="/ppt/media/image19.jpeg" ContentType="image/jpeg"/>
  <Override PartName="/ppt/media/image18.jpeg" ContentType="image/jpeg"/>
  <Override PartName="/ppt/media/image17.jpeg" ContentType="image/jpeg"/>
  <Override PartName="/ppt/media/image16.jpeg" ContentType="image/jpeg"/>
  <Override PartName="/ppt/media/image15.jpeg" ContentType="image/jpeg"/>
  <Override PartName="/ppt/media/image11.jpeg" ContentType="image/jpeg"/>
  <Override PartName="/ppt/media/image8.jpeg" ContentType="image/jpeg"/>
  <Override PartName="/ppt/media/image7.jpeg" ContentType="image/jpeg"/>
  <Override PartName="/ppt/media/image6.png" ContentType="image/png"/>
  <Override PartName="/ppt/media/image10.jpeg" ContentType="image/jpeg"/>
  <Override PartName="/ppt/media/image27.jpeg" ContentType="image/jpeg"/>
  <Override PartName="/ppt/media/image5.png" ContentType="image/png"/>
  <Override PartName="/ppt/media/image4.png" ContentType="image/png"/>
  <Override PartName="/ppt/media/image13.jpeg" ContentType="image/jpeg"/>
  <Override PartName="/ppt/media/image20.jpeg" ContentType="image/jpeg"/>
  <Override PartName="/ppt/media/image12.jpeg" ContentType="image/jpeg"/>
  <Override PartName="/ppt/media/image3.png" ContentType="image/png"/>
  <Override PartName="/ppt/media/image9.jpeg" ContentType="image/jpeg"/>
  <Override PartName="/ppt/media/image2.png" ContentType="image/png"/>
  <Override PartName="/ppt/media/image14.jpeg" ContentType="image/jpeg"/>
  <Override PartName="/ppt/media/image1.png" ContentType="image/png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
</Relationships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b="1">
                <a:solidFill>
                  <a:srgbClr val="000000"/>
                </a:solidFill>
                <a:latin typeface="Verdana"/>
                <a:ea typeface="DejaVu Sans"/>
              </a:rPr>
              <a:t>Total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label 0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f97f00"/>
            </a:solidFill>
            <a:ln w="28440">
              <a:solidFill>
                <a:srgbClr val="f97f00"/>
              </a:solidFill>
              <a:round/>
            </a:ln>
          </c:spPr>
          <c:marker>
            <c:symbol val="none"/>
          </c:marker>
          <c:dLbls>
            <c:showLegendKey val="0"/>
            <c:showVal val="0"/>
            <c:showCatName val="0"/>
            <c:showSerName val="0"/>
            <c:showPercent val="0"/>
          </c:dLbls>
          <c:cat>
            <c:strRef>
              <c:f>categories</c:f>
              <c:strCach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147</c:v>
                </c:pt>
                <c:pt idx="1">
                  <c:v>191</c:v>
                </c:pt>
                <c:pt idx="2">
                  <c:v>232</c:v>
                </c:pt>
                <c:pt idx="3">
                  <c:v>272</c:v>
                </c:pt>
              </c:numCache>
            </c:numRef>
          </c:val>
        </c:ser>
        <c:marker val="0"/>
        <c:axId val="69914409"/>
        <c:axId val="30398881"/>
      </c:lineChart>
      <c:catAx>
        <c:axId val="69914409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 w="9360">
            <a:solidFill>
              <a:srgbClr val="8b8b8b"/>
            </a:solidFill>
            <a:round/>
          </a:ln>
        </c:spPr>
        <c:crossAx val="30398881"/>
        <c:crosses val="autoZero"/>
        <c:auto val="1"/>
        <c:lblAlgn val="ctr"/>
        <c:lblOffset val="100"/>
      </c:catAx>
      <c:valAx>
        <c:axId val="30398881"/>
        <c:scaling>
          <c:orientation val="minMax"/>
        </c:scaling>
        <c:delete val="0"/>
        <c:axPos val="l"/>
        <c:majorGridlines>
          <c:spPr>
            <a:ln w="9360">
              <a:solidFill>
                <a:srgbClr val="8b8b8b"/>
              </a:solidFill>
              <a:round/>
            </a:ln>
          </c:spPr>
        </c:majorGridlines>
        <c:majorTickMark val="out"/>
        <c:minorTickMark val="none"/>
        <c:tickLblPos val="nextTo"/>
        <c:spPr>
          <a:ln w="9360">
            <a:solidFill>
              <a:srgbClr val="8b8b8b"/>
            </a:solidFill>
            <a:round/>
          </a:ln>
        </c:spPr>
        <c:crossAx val="69914409"/>
        <c:crossesAt val="0"/>
      </c:valAx>
      <c:spPr>
        <a:solidFill>
          <a:srgbClr val="ffffff"/>
        </a:solidFill>
        <a:ln>
          <a:noFill/>
        </a:ln>
      </c:spPr>
    </c:plotArea>
    <c:legend>
      <c:legendPos val="r"/>
      <c:overlay val="0"/>
      <c:spPr>
        <a:noFill/>
        <a:ln>
          <a:noFill/>
        </a:ln>
      </c:spPr>
    </c:legend>
    <c:plotVisOnly val="1"/>
  </c:chart>
  <c:spPr>
    <a:noFill/>
    <a:ln>
      <a:noFill/>
    </a:ln>
  </c:spPr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b="1">
                <a:solidFill>
                  <a:srgbClr val="000000"/>
                </a:solidFill>
                <a:latin typeface="Verdana"/>
                <a:ea typeface="DejaVu Sans"/>
              </a:rPr>
              <a:t>Reinicios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label 0</c:f>
              <c:strCache>
                <c:ptCount val="1"/>
                <c:pt idx="0">
                  <c:v>Reinicios</c:v>
                </c:pt>
              </c:strCache>
            </c:strRef>
          </c:tx>
          <c:spPr>
            <a:solidFill>
              <a:srgbClr val="f97f00"/>
            </a:solidFill>
            <a:ln w="28440">
              <a:solidFill>
                <a:srgbClr val="f97f00"/>
              </a:solidFill>
              <a:round/>
            </a:ln>
          </c:spPr>
          <c:marker>
            <c:symbol val="none"/>
          </c:marker>
          <c:dLbls>
            <c:showLegendKey val="0"/>
            <c:showVal val="0"/>
            <c:showCatName val="0"/>
            <c:showSerName val="0"/>
            <c:showPercent val="0"/>
          </c:dLbls>
          <c:cat>
            <c:strRef>
              <c:f>categories</c:f>
              <c:strCach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69</c:v>
                </c:pt>
                <c:pt idx="1">
                  <c:v>85</c:v>
                </c:pt>
                <c:pt idx="2">
                  <c:v>96</c:v>
                </c:pt>
                <c:pt idx="3">
                  <c:v>143</c:v>
                </c:pt>
              </c:numCache>
            </c:numRef>
          </c:val>
        </c:ser>
        <c:marker val="0"/>
        <c:axId val="81876455"/>
        <c:axId val="51455184"/>
      </c:lineChart>
      <c:catAx>
        <c:axId val="81876455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 w="9360">
            <a:solidFill>
              <a:srgbClr val="8b8b8b"/>
            </a:solidFill>
            <a:round/>
          </a:ln>
        </c:spPr>
        <c:crossAx val="51455184"/>
        <c:crosses val="autoZero"/>
        <c:auto val="1"/>
        <c:lblAlgn val="ctr"/>
        <c:lblOffset val="100"/>
      </c:catAx>
      <c:valAx>
        <c:axId val="51455184"/>
        <c:scaling>
          <c:orientation val="minMax"/>
        </c:scaling>
        <c:delete val="0"/>
        <c:axPos val="l"/>
        <c:majorGridlines>
          <c:spPr>
            <a:ln w="9360">
              <a:solidFill>
                <a:srgbClr val="8b8b8b"/>
              </a:solidFill>
              <a:round/>
            </a:ln>
          </c:spPr>
        </c:majorGridlines>
        <c:majorTickMark val="out"/>
        <c:minorTickMark val="none"/>
        <c:tickLblPos val="nextTo"/>
        <c:spPr>
          <a:ln w="9360">
            <a:solidFill>
              <a:srgbClr val="8b8b8b"/>
            </a:solidFill>
            <a:round/>
          </a:ln>
        </c:spPr>
        <c:crossAx val="81876455"/>
        <c:crossesAt val="0"/>
      </c:valAx>
      <c:spPr>
        <a:solidFill>
          <a:srgbClr val="ffffff"/>
        </a:solidFill>
        <a:ln>
          <a:noFill/>
        </a:ln>
      </c:spPr>
    </c:plotArea>
    <c:legend>
      <c:legendPos val="r"/>
      <c:overlay val="0"/>
      <c:spPr>
        <a:noFill/>
        <a:ln>
          <a:noFill/>
        </a:ln>
      </c:spPr>
    </c:legend>
    <c:plotVisOnly val="1"/>
  </c:chart>
  <c:spPr>
    <a:noFill/>
    <a:ln>
      <a:noFill/>
    </a:ln>
  </c:spPr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b="1">
                <a:solidFill>
                  <a:srgbClr val="000000"/>
                </a:solidFill>
                <a:latin typeface="Verdana"/>
                <a:ea typeface="DejaVu Sans"/>
              </a:rPr>
              <a:t>Nuevos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label 0</c:f>
              <c:strCache>
                <c:ptCount val="1"/>
                <c:pt idx="0">
                  <c:v>Nuevos</c:v>
                </c:pt>
              </c:strCache>
            </c:strRef>
          </c:tx>
          <c:spPr>
            <a:solidFill>
              <a:srgbClr val="f97f00"/>
            </a:solidFill>
            <a:ln w="28440">
              <a:solidFill>
                <a:srgbClr val="f97f00"/>
              </a:solidFill>
              <a:round/>
            </a:ln>
          </c:spPr>
          <c:marker>
            <c:symbol val="none"/>
          </c:marker>
          <c:dLbls>
            <c:showLegendKey val="0"/>
            <c:showVal val="0"/>
            <c:showCatName val="0"/>
            <c:showSerName val="0"/>
            <c:showPercent val="0"/>
          </c:dLbls>
          <c:cat>
            <c:strRef>
              <c:f>categories</c:f>
              <c:strCach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78</c:v>
                </c:pt>
                <c:pt idx="1">
                  <c:v>106</c:v>
                </c:pt>
                <c:pt idx="2">
                  <c:v>136</c:v>
                </c:pt>
                <c:pt idx="3">
                  <c:v>129</c:v>
                </c:pt>
              </c:numCache>
            </c:numRef>
          </c:val>
        </c:ser>
        <c:marker val="0"/>
        <c:axId val="98262007"/>
        <c:axId val="27356786"/>
      </c:lineChart>
      <c:catAx>
        <c:axId val="98262007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 w="9360">
            <a:solidFill>
              <a:srgbClr val="8b8b8b"/>
            </a:solidFill>
            <a:round/>
          </a:ln>
        </c:spPr>
        <c:crossAx val="27356786"/>
        <c:crosses val="autoZero"/>
        <c:auto val="1"/>
        <c:lblAlgn val="ctr"/>
        <c:lblOffset val="100"/>
      </c:catAx>
      <c:valAx>
        <c:axId val="27356786"/>
        <c:scaling>
          <c:orientation val="minMax"/>
        </c:scaling>
        <c:delete val="0"/>
        <c:axPos val="l"/>
        <c:majorGridlines>
          <c:spPr>
            <a:ln w="9360">
              <a:solidFill>
                <a:srgbClr val="8b8b8b"/>
              </a:solidFill>
              <a:round/>
            </a:ln>
          </c:spPr>
        </c:majorGridlines>
        <c:majorTickMark val="out"/>
        <c:minorTickMark val="none"/>
        <c:tickLblPos val="nextTo"/>
        <c:spPr>
          <a:ln w="9360">
            <a:solidFill>
              <a:srgbClr val="8b8b8b"/>
            </a:solidFill>
            <a:round/>
          </a:ln>
        </c:spPr>
        <c:crossAx val="98262007"/>
        <c:crossesAt val="0"/>
      </c:valAx>
      <c:spPr>
        <a:solidFill>
          <a:srgbClr val="ffffff"/>
        </a:solidFill>
        <a:ln>
          <a:noFill/>
        </a:ln>
      </c:spPr>
    </c:plotArea>
    <c:legend>
      <c:legendPos val="r"/>
      <c:overlay val="0"/>
      <c:spPr>
        <a:noFill/>
        <a:ln>
          <a:noFill/>
        </a:ln>
      </c:spPr>
    </c:legend>
    <c:plotVisOnly val="1"/>
  </c:chart>
  <c:spPr>
    <a:noFill/>
    <a:ln>
      <a:noFill/>
    </a:ln>
  </c:spPr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lineChart>
        <c:grouping val="standard"/>
        <c:ser>
          <c:idx val="0"/>
          <c:order val="0"/>
          <c:tx>
            <c:strRef>
              <c:f>label 0</c:f>
              <c:strCache>
                <c:ptCount val="1"/>
                <c:pt idx="0">
                  <c:v>Reinicios</c:v>
                </c:pt>
              </c:strCache>
            </c:strRef>
          </c:tx>
          <c:spPr>
            <a:solidFill>
              <a:srgbClr val="f97f00"/>
            </a:solidFill>
            <a:ln w="28440">
              <a:solidFill>
                <a:srgbClr val="f97f00"/>
              </a:solidFill>
              <a:round/>
            </a:ln>
          </c:spPr>
          <c:marker>
            <c:symbol val="none"/>
          </c:marker>
          <c:dLbls>
            <c:showLegendKey val="0"/>
            <c:showVal val="0"/>
            <c:showCatName val="0"/>
            <c:showSerName val="0"/>
            <c:showPercent val="0"/>
          </c:dLbls>
          <c:cat>
            <c:strRef>
              <c:f>categories</c:f>
              <c:strCach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69</c:v>
                </c:pt>
                <c:pt idx="1">
                  <c:v>85</c:v>
                </c:pt>
                <c:pt idx="2">
                  <c:v>96</c:v>
                </c:pt>
                <c:pt idx="3">
                  <c:v>143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Nuevos</c:v>
                </c:pt>
              </c:strCache>
            </c:strRef>
          </c:tx>
          <c:spPr>
            <a:solidFill>
              <a:srgbClr val="bd0c1f"/>
            </a:solidFill>
            <a:ln w="28440">
              <a:solidFill>
                <a:srgbClr val="bd0c1f"/>
              </a:solidFill>
              <a:round/>
            </a:ln>
          </c:spPr>
          <c:marker>
            <c:symbol val="none"/>
          </c:marker>
          <c:dLbls>
            <c:showLegendKey val="0"/>
            <c:showVal val="0"/>
            <c:showCatName val="0"/>
            <c:showSerName val="0"/>
            <c:showPercent val="0"/>
          </c:dLbls>
          <c:cat>
            <c:strRef>
              <c:f>categories</c:f>
              <c:strCach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4"/>
                <c:pt idx="0">
                  <c:v>78</c:v>
                </c:pt>
                <c:pt idx="1">
                  <c:v>106</c:v>
                </c:pt>
                <c:pt idx="2">
                  <c:v>136</c:v>
                </c:pt>
                <c:pt idx="3">
                  <c:v>129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035e94"/>
            </a:solidFill>
            <a:ln w="28440">
              <a:solidFill>
                <a:srgbClr val="035e94"/>
              </a:solidFill>
              <a:round/>
            </a:ln>
          </c:spPr>
          <c:marker>
            <c:symbol val="none"/>
          </c:marker>
          <c:dLbls>
            <c:showLegendKey val="0"/>
            <c:showVal val="0"/>
            <c:showCatName val="0"/>
            <c:showSerName val="0"/>
            <c:showPercent val="0"/>
          </c:dLbls>
          <c:cat>
            <c:strRef>
              <c:f>categories</c:f>
              <c:strCach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4"/>
                <c:pt idx="0">
                  <c:v>147</c:v>
                </c:pt>
                <c:pt idx="1">
                  <c:v>191</c:v>
                </c:pt>
                <c:pt idx="2">
                  <c:v>232</c:v>
                </c:pt>
                <c:pt idx="3">
                  <c:v>272</c:v>
                </c:pt>
              </c:numCache>
            </c:numRef>
          </c:val>
        </c:ser>
        <c:marker val="0"/>
        <c:axId val="23872118"/>
        <c:axId val="80343384"/>
      </c:lineChart>
      <c:catAx>
        <c:axId val="23872118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 w="9360">
            <a:solidFill>
              <a:srgbClr val="8b8b8b"/>
            </a:solidFill>
            <a:round/>
          </a:ln>
        </c:spPr>
        <c:crossAx val="80343384"/>
        <c:crosses val="autoZero"/>
        <c:auto val="1"/>
        <c:lblAlgn val="ctr"/>
        <c:lblOffset val="100"/>
      </c:catAx>
      <c:valAx>
        <c:axId val="80343384"/>
        <c:scaling>
          <c:orientation val="minMax"/>
        </c:scaling>
        <c:delete val="0"/>
        <c:axPos val="l"/>
        <c:majorGridlines>
          <c:spPr>
            <a:ln w="9360">
              <a:solidFill>
                <a:srgbClr val="8b8b8b"/>
              </a:solidFill>
              <a:round/>
            </a:ln>
          </c:spPr>
        </c:majorGridlines>
        <c:majorTickMark val="out"/>
        <c:minorTickMark val="none"/>
        <c:tickLblPos val="nextTo"/>
        <c:spPr>
          <a:ln w="9360">
            <a:solidFill>
              <a:srgbClr val="8b8b8b"/>
            </a:solidFill>
            <a:round/>
          </a:ln>
        </c:spPr>
        <c:crossAx val="23872118"/>
        <c:crossesAt val="0"/>
      </c:valAx>
      <c:spPr>
        <a:solidFill>
          <a:srgbClr val="ffffff"/>
        </a:solidFill>
        <a:ln>
          <a:noFill/>
        </a:ln>
      </c:spPr>
    </c:plotArea>
    <c:legend>
      <c:legendPos val="r"/>
      <c:overlay val="0"/>
      <c:spPr>
        <a:noFill/>
        <a:ln>
          <a:noFill/>
        </a:ln>
      </c:spPr>
    </c:legend>
    <c:plotVisOnly val="1"/>
  </c:chart>
  <c:spPr>
    <a:noFill/>
    <a:ln>
      <a:noFill/>
    </a:ln>
  </c:spPr>
</c:chartSpace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4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5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0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1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09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10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lang="it-IT">
                <a:latin typeface="Arial"/>
              </a:rPr>
              <a:t>Fate clic per modificare il formato del testo del titolo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it-IT">
                <a:latin typeface="Arial"/>
              </a:rPr>
              <a:t>Fate clic per modificare il formato del testo della struttura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it-IT">
                <a:latin typeface="Arial"/>
              </a:rPr>
              <a:t>Secondo livello struttura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it-IT">
                <a:latin typeface="Arial"/>
              </a:rPr>
              <a:t>Terzo livello struttura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it-IT">
                <a:latin typeface="Arial"/>
              </a:rPr>
              <a:t>Quarto livello struttura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it-IT">
                <a:latin typeface="Arial"/>
              </a:rPr>
              <a:t>Quinto livello struttura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it-IT">
                <a:latin typeface="Arial"/>
              </a:rPr>
              <a:t>Sesto livello struttura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it-IT">
                <a:latin typeface="Arial"/>
              </a:rPr>
              <a:t>Settimo livello struttura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it-IT" sz="4400">
                <a:latin typeface="Arial"/>
              </a:rPr>
              <a:t>Fate clic per modificare il formato del testo del titolo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it-IT" sz="3200">
                <a:latin typeface="Arial"/>
              </a:rPr>
              <a:t>Fate clic per modificare il formato del testo della struttura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it-IT" sz="2800">
                <a:latin typeface="Arial"/>
              </a:rPr>
              <a:t>Secondo livello struttura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it-IT" sz="2400">
                <a:latin typeface="Arial"/>
              </a:rPr>
              <a:t>Terzo livello struttura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it-IT" sz="2000">
                <a:latin typeface="Arial"/>
              </a:rPr>
              <a:t>Quarto livello struttura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it-IT" sz="2000">
                <a:latin typeface="Arial"/>
              </a:rPr>
              <a:t>Quinto livello struttura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it-IT" sz="2000">
                <a:latin typeface="Arial"/>
              </a:rPr>
              <a:t>Sesto livello struttura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it-IT" sz="2000">
                <a:latin typeface="Arial"/>
              </a:rPr>
              <a:t>Settimo livello struttura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3ded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stomShape 1"/>
          <p:cNvSpPr/>
          <p:nvPr/>
        </p:nvSpPr>
        <p:spPr>
          <a:xfrm>
            <a:off x="304920" y="329040"/>
            <a:ext cx="8530920" cy="6195600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100000">
                <a:srgbClr val="f7f7f7"/>
              </a:gs>
            </a:gsLst>
            <a:lin ang="5400000"/>
          </a:gradFill>
          <a:ln w="2160">
            <a:solidFill>
              <a:srgbClr val="a4a4a3"/>
            </a:solidFill>
            <a:round/>
          </a:ln>
        </p:spPr>
      </p:sp>
      <p:sp>
        <p:nvSpPr>
          <p:cNvPr id="73" name="CustomShape 2"/>
          <p:cNvSpPr/>
          <p:nvPr/>
        </p:nvSpPr>
        <p:spPr>
          <a:xfrm>
            <a:off x="418680" y="434160"/>
            <a:ext cx="8305560" cy="5485320"/>
          </a:xfrm>
          <a:prstGeom prst="roundRect">
            <a:avLst>
              <a:gd name="adj" fmla="val 2127"/>
            </a:avLst>
          </a:prstGeom>
          <a:gradFill>
            <a:gsLst>
              <a:gs pos="0">
                <a:srgbClr val="ffffff"/>
              </a:gs>
              <a:gs pos="100000">
                <a:srgbClr val="a1a1a1"/>
              </a:gs>
            </a:gsLst>
            <a:path path="circle"/>
          </a:gradFill>
          <a:ln w="9000">
            <a:noFill/>
          </a:ln>
        </p:spPr>
      </p:sp>
      <p:sp>
        <p:nvSpPr>
          <p:cNvPr id="74" name="CustomShape 3"/>
          <p:cNvSpPr/>
          <p:nvPr/>
        </p:nvSpPr>
        <p:spPr>
          <a:xfrm>
            <a:off x="304920" y="329040"/>
            <a:ext cx="8530920" cy="6195600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100000">
                <a:srgbClr val="f7f7f7"/>
              </a:gs>
            </a:gsLst>
            <a:lin ang="5400000"/>
          </a:gradFill>
          <a:ln w="2160">
            <a:solidFill>
              <a:srgbClr val="a4a4a3"/>
            </a:solidFill>
            <a:round/>
          </a:ln>
        </p:spPr>
      </p:sp>
      <p:sp>
        <p:nvSpPr>
          <p:cNvPr id="75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it-IT" sz="4400">
                <a:latin typeface="Arial"/>
              </a:rPr>
              <a:t>Fate clic per modificare il formato del testo del titolo</a:t>
            </a:r>
            <a:endParaRPr/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it-IT" sz="3200">
                <a:latin typeface="Arial"/>
              </a:rPr>
              <a:t>Fate clic per modificare il formato del testo della struttura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it-IT" sz="2800">
                <a:latin typeface="Arial"/>
              </a:rPr>
              <a:t>Secondo livello struttura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it-IT" sz="2400">
                <a:latin typeface="Arial"/>
              </a:rPr>
              <a:t>Terzo livello struttura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it-IT" sz="2000">
                <a:latin typeface="Arial"/>
              </a:rPr>
              <a:t>Quarto livello struttura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it-IT" sz="2000">
                <a:latin typeface="Arial"/>
              </a:rPr>
              <a:t>Quinto livello struttura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it-IT" sz="2000">
                <a:latin typeface="Arial"/>
              </a:rPr>
              <a:t>Sesto livello struttura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it-IT" sz="2000">
                <a:latin typeface="Arial"/>
              </a:rPr>
              <a:t>Settimo livello struttura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chart" Target="../charts/chart30.xml"/><Relationship Id="rId2" Type="http://schemas.openxmlformats.org/officeDocument/2006/relationships/slideLayout" Target="../slideLayouts/slideLayout2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chart" Target="../charts/chart31.xml"/><Relationship Id="rId2" Type="http://schemas.openxmlformats.org/officeDocument/2006/relationships/slideLayout" Target="../slideLayouts/slideLayout25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chart" Target="../charts/chart32.xml"/><Relationship Id="rId2" Type="http://schemas.openxmlformats.org/officeDocument/2006/relationships/slideLayout" Target="../slideLayouts/slideLayout25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5.jpeg"/><Relationship Id="rId2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6.jpeg"/><Relationship Id="rId2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17.jpeg"/><Relationship Id="rId2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18.jpeg"/><Relationship Id="rId2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19.jpeg"/><Relationship Id="rId2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20.jpeg"/><Relationship Id="rId2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image" Target="../media/image21.jpeg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image" Target="../media/image22.jpeg"/><Relationship Id="rId2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23.jpeg"/><Relationship Id="rId2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image" Target="../media/image24.jpeg"/><Relationship Id="rId2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image" Target="../media/image25.jpeg"/><Relationship Id="rId2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image" Target="../media/image26.jpeg"/><Relationship Id="rId2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image" Target="../media/image27.jpe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2.jpe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3.jpe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4.jpe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chart" Target="../charts/chart29.xml"/><Relationship Id="rId2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4 Imagen" descr=""/>
          <p:cNvPicPr/>
          <p:nvPr/>
        </p:nvPicPr>
        <p:blipFill>
          <a:blip r:embed="rId1"/>
          <a:stretch>
            <a:fillRect/>
          </a:stretch>
        </p:blipFill>
        <p:spPr>
          <a:xfrm rot="10800000">
            <a:off x="1080" y="0"/>
            <a:ext cx="9142920" cy="6855480"/>
          </a:xfrm>
          <a:prstGeom prst="rect">
            <a:avLst/>
          </a:prstGeom>
          <a:ln>
            <a:noFill/>
          </a:ln>
        </p:spPr>
      </p:pic>
      <p:sp>
        <p:nvSpPr>
          <p:cNvPr id="112" name="CustomShape 1"/>
          <p:cNvSpPr/>
          <p:nvPr/>
        </p:nvSpPr>
        <p:spPr>
          <a:xfrm>
            <a:off x="685800" y="1412640"/>
            <a:ext cx="7771320" cy="2303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it-IT" sz="3200">
                <a:solidFill>
                  <a:srgbClr val="10243e"/>
                </a:solidFill>
                <a:latin typeface="Calibri"/>
              </a:rPr>
              <a:t>Crisi sistemica: economica sociale e famigliare. I suoi effetti sulla Rete socio-famigliare e sulle consultazioni in un Centro di salute mentale.</a:t>
            </a:r>
            <a:endParaRPr/>
          </a:p>
        </p:txBody>
      </p:sp>
      <p:sp>
        <p:nvSpPr>
          <p:cNvPr id="113" name="CustomShape 2"/>
          <p:cNvSpPr/>
          <p:nvPr/>
        </p:nvSpPr>
        <p:spPr>
          <a:xfrm>
            <a:off x="1371600" y="3886200"/>
            <a:ext cx="6399720" cy="1751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it-IT" sz="2800">
                <a:solidFill>
                  <a:srgbClr val="1f497d"/>
                </a:solidFill>
                <a:latin typeface="Calibri"/>
              </a:rPr>
              <a:t>CONGRESSO INTERNAZIONALE "Sistemi sociali e sistemi familiari tra crisi e sviluppo - L'approccio sistemico alle povertà"</a:t>
            </a:r>
            <a:endParaRPr/>
          </a:p>
          <a:p>
            <a:pPr algn="r">
              <a:lnSpc>
                <a:spcPct val="100000"/>
              </a:lnSpc>
            </a:pPr>
            <a:r>
              <a:rPr b="1" lang="it-IT" sz="2800">
                <a:solidFill>
                  <a:srgbClr val="1f497d"/>
                </a:solidFill>
                <a:latin typeface="Calibri"/>
              </a:rPr>
              <a:t>Roberto Pereira</a:t>
            </a:r>
            <a:endParaRPr/>
          </a:p>
          <a:p>
            <a:pPr algn="r">
              <a:lnSpc>
                <a:spcPct val="100000"/>
              </a:lnSpc>
            </a:pPr>
            <a:r>
              <a:rPr b="1" lang="it-IT" sz="2800">
                <a:solidFill>
                  <a:srgbClr val="1f497d"/>
                </a:solidFill>
                <a:latin typeface="Calibri"/>
              </a:rPr>
              <a:t>Meico Psichiatra, Dtor. EVNTF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4" name="2 Gráfico"/>
          <p:cNvGraphicFramePr/>
          <p:nvPr/>
        </p:nvGraphicFramePr>
        <p:xfrm>
          <a:off x="1907640" y="980640"/>
          <a:ext cx="5831640" cy="4463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5" name="CustomShape 1"/>
          <p:cNvSpPr/>
          <p:nvPr/>
        </p:nvSpPr>
        <p:spPr>
          <a:xfrm>
            <a:off x="2555640" y="3573000"/>
            <a:ext cx="502920" cy="2721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it-IT" sz="1200">
                <a:solidFill>
                  <a:srgbClr val="000000"/>
                </a:solidFill>
                <a:latin typeface="Verdana"/>
              </a:rPr>
              <a:t>69</a:t>
            </a:r>
            <a:endParaRPr/>
          </a:p>
        </p:txBody>
      </p:sp>
      <p:sp>
        <p:nvSpPr>
          <p:cNvPr id="146" name="CustomShape 2"/>
          <p:cNvSpPr/>
          <p:nvPr/>
        </p:nvSpPr>
        <p:spPr>
          <a:xfrm>
            <a:off x="6062400" y="6111720"/>
            <a:ext cx="2284920" cy="363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r>
              <a:rPr lang="it-IT" sz="1000">
                <a:solidFill>
                  <a:srgbClr val="a7a49a"/>
                </a:solidFill>
                <a:latin typeface="Verdana"/>
              </a:rPr>
              <a:t>Roberto Pereira. Méd. Psiquiatra. Dtor. EVNTF</a:t>
            </a:r>
            <a:endParaRPr/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7" name="7 Gráfico"/>
          <p:cNvGraphicFramePr/>
          <p:nvPr/>
        </p:nvGraphicFramePr>
        <p:xfrm>
          <a:off x="1475640" y="908640"/>
          <a:ext cx="5903640" cy="4823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8" name="CustomShape 1"/>
          <p:cNvSpPr/>
          <p:nvPr/>
        </p:nvSpPr>
        <p:spPr>
          <a:xfrm>
            <a:off x="6062400" y="6111720"/>
            <a:ext cx="2284920" cy="363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r>
              <a:rPr lang="it-IT" sz="1000">
                <a:solidFill>
                  <a:srgbClr val="a7a49a"/>
                </a:solidFill>
                <a:latin typeface="Verdana"/>
              </a:rPr>
              <a:t>Roberto Pereira. Méd. Psiquiatra. Dtor. EVNTF</a:t>
            </a:r>
            <a:endParaRPr/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" name="1 Gráfico"/>
          <p:cNvGraphicFramePr/>
          <p:nvPr/>
        </p:nvGraphicFramePr>
        <p:xfrm>
          <a:off x="2051640" y="1196640"/>
          <a:ext cx="5183640" cy="4535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50" name="CustomShape 1"/>
          <p:cNvSpPr/>
          <p:nvPr/>
        </p:nvSpPr>
        <p:spPr>
          <a:xfrm>
            <a:off x="2267640" y="980640"/>
            <a:ext cx="4607280" cy="333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it-IT" sz="1600">
                <a:solidFill>
                  <a:srgbClr val="000000"/>
                </a:solidFill>
                <a:latin typeface="Verdana"/>
              </a:rPr>
              <a:t>Derivaciones 1º Trimestre 2012-2015</a:t>
            </a:r>
            <a:endParaRPr/>
          </a:p>
        </p:txBody>
      </p:sp>
      <p:sp>
        <p:nvSpPr>
          <p:cNvPr id="151" name="CustomShape 2"/>
          <p:cNvSpPr/>
          <p:nvPr/>
        </p:nvSpPr>
        <p:spPr>
          <a:xfrm>
            <a:off x="6062400" y="6111720"/>
            <a:ext cx="2284920" cy="363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r>
              <a:rPr lang="it-IT" sz="1000">
                <a:solidFill>
                  <a:srgbClr val="a7a49a"/>
                </a:solidFill>
                <a:latin typeface="Verdana"/>
              </a:rPr>
              <a:t>Roberto Pereira. Méd. Psiquiatra. Dtor. EVNTF</a:t>
            </a:r>
            <a:endParaRPr/>
          </a:p>
        </p:txBody>
      </p:sp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3 Imagen" descr=""/>
          <p:cNvPicPr/>
          <p:nvPr/>
        </p:nvPicPr>
        <p:blipFill>
          <a:blip r:embed="rId1"/>
          <a:stretch>
            <a:fillRect/>
          </a:stretch>
        </p:blipFill>
        <p:spPr>
          <a:xfrm rot="10800000">
            <a:off x="1080" y="1440"/>
            <a:ext cx="9142920" cy="6855480"/>
          </a:xfrm>
          <a:prstGeom prst="rect">
            <a:avLst/>
          </a:prstGeom>
          <a:ln>
            <a:noFill/>
          </a:ln>
        </p:spPr>
      </p:pic>
      <p:sp>
        <p:nvSpPr>
          <p:cNvPr id="153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it-IT" sz="4400">
                <a:solidFill>
                  <a:srgbClr val="1f497d"/>
                </a:solidFill>
                <a:latin typeface="Calibri"/>
              </a:rPr>
              <a:t>Quali sono le patologie che sono aumentate?</a:t>
            </a:r>
            <a:endParaRPr/>
          </a:p>
        </p:txBody>
      </p:sp>
      <p:sp>
        <p:nvSpPr>
          <p:cNvPr id="154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it-IT" sz="3200">
                <a:solidFill>
                  <a:srgbClr val="000000"/>
                </a:solidFill>
                <a:latin typeface="Calibri"/>
              </a:rPr>
              <a:t>Patologie non severe: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3200">
                <a:solidFill>
                  <a:srgbClr val="000000"/>
                </a:solidFill>
                <a:latin typeface="Calibri"/>
              </a:rPr>
              <a:t>Disturbi di ansia e quadri depressivi lievi e moderati.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3200">
                <a:solidFill>
                  <a:srgbClr val="000000"/>
                </a:solidFill>
                <a:latin typeface="Calibri"/>
              </a:rPr>
              <a:t>Disturbi adattativi, specialmente legati alla perdita e problemi di lavoro.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3200">
                <a:solidFill>
                  <a:srgbClr val="000000"/>
                </a:solidFill>
                <a:latin typeface="Calibri"/>
              </a:rPr>
              <a:t>Problemi di coppia.</a:t>
            </a:r>
            <a:endParaRPr/>
          </a:p>
        </p:txBody>
      </p:sp>
      <p:sp>
        <p:nvSpPr>
          <p:cNvPr id="155" name="CustomShape 3"/>
          <p:cNvSpPr/>
          <p:nvPr/>
        </p:nvSpPr>
        <p:spPr>
          <a:xfrm>
            <a:off x="4932000" y="6309360"/>
            <a:ext cx="3758760" cy="363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algn="r">
              <a:lnSpc>
                <a:spcPct val="100000"/>
              </a:lnSpc>
            </a:pPr>
            <a:r>
              <a:rPr lang="it-IT" sz="1200">
                <a:solidFill>
                  <a:srgbClr val="8c95aa"/>
                </a:solidFill>
                <a:latin typeface="Calibri"/>
              </a:rPr>
              <a:t>Roberto Pereira. Méd. Psiquiatra. Dtor. EVNTF</a:t>
            </a:r>
            <a:endParaRPr/>
          </a:p>
        </p:txBody>
      </p:sp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3 Imagen" descr=""/>
          <p:cNvPicPr/>
          <p:nvPr/>
        </p:nvPicPr>
        <p:blipFill>
          <a:blip r:embed="rId1"/>
          <a:stretch>
            <a:fillRect/>
          </a:stretch>
        </p:blipFill>
        <p:spPr>
          <a:xfrm rot="10800000">
            <a:off x="0" y="1440"/>
            <a:ext cx="9142920" cy="6855480"/>
          </a:xfrm>
          <a:prstGeom prst="rect">
            <a:avLst/>
          </a:prstGeom>
          <a:ln>
            <a:noFill/>
          </a:ln>
        </p:spPr>
      </p:pic>
      <p:sp>
        <p:nvSpPr>
          <p:cNvPr id="157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r>
              <a:rPr b="1" lang="it-IT" sz="4400">
                <a:solidFill>
                  <a:srgbClr val="1f497d"/>
                </a:solidFill>
                <a:latin typeface="Calibri"/>
              </a:rPr>
              <a:t>Cambiamenti nella domanda delle coppie</a:t>
            </a:r>
            <a:endParaRPr/>
          </a:p>
        </p:txBody>
      </p:sp>
      <p:sp>
        <p:nvSpPr>
          <p:cNvPr id="158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3200">
                <a:solidFill>
                  <a:srgbClr val="000000"/>
                </a:solidFill>
                <a:latin typeface="Calibri"/>
              </a:rPr>
              <a:t>Diminuzione dei divorzi in Spagna.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3200">
                <a:solidFill>
                  <a:srgbClr val="000000"/>
                </a:solidFill>
                <a:latin typeface="Calibri"/>
              </a:rPr>
              <a:t>Maggiore difficoltà per i costi economici che comportano il mantenere due abitazioni e il raddoppio dei costi. Aumento della conflittualità famigliare o di coppia.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3200">
                <a:solidFill>
                  <a:srgbClr val="000000"/>
                </a:solidFill>
                <a:latin typeface="Calibri"/>
              </a:rPr>
              <a:t>Molte coppie continuano a vivere assieme.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3200">
                <a:solidFill>
                  <a:srgbClr val="000000"/>
                </a:solidFill>
                <a:latin typeface="Calibri"/>
              </a:rPr>
              <a:t>Aumento corrispondente della domanda di consultazione.</a:t>
            </a:r>
            <a:endParaRPr/>
          </a:p>
        </p:txBody>
      </p:sp>
      <p:sp>
        <p:nvSpPr>
          <p:cNvPr id="159" name="CustomShape 3"/>
          <p:cNvSpPr/>
          <p:nvPr/>
        </p:nvSpPr>
        <p:spPr>
          <a:xfrm>
            <a:off x="4932000" y="6309360"/>
            <a:ext cx="3758760" cy="363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algn="r">
              <a:lnSpc>
                <a:spcPct val="100000"/>
              </a:lnSpc>
            </a:pPr>
            <a:r>
              <a:rPr lang="it-IT" sz="1200">
                <a:solidFill>
                  <a:srgbClr val="8c95aa"/>
                </a:solidFill>
                <a:latin typeface="Calibri"/>
              </a:rPr>
              <a:t>Roberto Pereira. Méd. Psiquiatra. Dtor. EVNTF</a:t>
            </a:r>
            <a:endParaRPr/>
          </a:p>
        </p:txBody>
      </p:sp>
    </p:spTree>
  </p:cSld>
  <p:timing>
    <p:tnLst>
      <p:par>
        <p:cTn id="27" dur="indefinite" restart="never" nodeType="tmRoot">
          <p:childTnLst>
            <p:seq>
              <p:cTn id="2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3 Imagen" descr=""/>
          <p:cNvPicPr/>
          <p:nvPr/>
        </p:nvPicPr>
        <p:blipFill>
          <a:blip r:embed="rId1"/>
          <a:stretch>
            <a:fillRect/>
          </a:stretch>
        </p:blipFill>
        <p:spPr>
          <a:xfrm rot="10800000">
            <a:off x="-214560" y="-144000"/>
            <a:ext cx="9142920" cy="6855480"/>
          </a:xfrm>
          <a:prstGeom prst="rect">
            <a:avLst/>
          </a:prstGeom>
          <a:ln>
            <a:noFill/>
          </a:ln>
        </p:spPr>
      </p:pic>
      <p:sp>
        <p:nvSpPr>
          <p:cNvPr id="161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it-IT" sz="4400">
                <a:solidFill>
                  <a:srgbClr val="1f497d"/>
                </a:solidFill>
                <a:latin typeface="Calibri"/>
              </a:rPr>
              <a:t>Consultazioni per problemi di lavoro</a:t>
            </a:r>
            <a:endParaRPr/>
          </a:p>
        </p:txBody>
      </p:sp>
      <p:sp>
        <p:nvSpPr>
          <p:cNvPr id="162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3200">
                <a:solidFill>
                  <a:srgbClr val="000000"/>
                </a:solidFill>
                <a:latin typeface="Calibri"/>
              </a:rPr>
              <a:t>La crisi economica porta a sopportare di più le situazioni di disagio.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3200">
                <a:solidFill>
                  <a:srgbClr val="000000"/>
                </a:solidFill>
                <a:latin typeface="Calibri"/>
              </a:rPr>
              <a:t>Si accettano lavori in condizioni faticose o sottoqualificati.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3200">
                <a:solidFill>
                  <a:srgbClr val="000000"/>
                </a:solidFill>
                <a:latin typeface="Calibri"/>
              </a:rPr>
              <a:t>Salari molto ridotti in relazione alla categoria o intensità del lavoro.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3200">
                <a:solidFill>
                  <a:srgbClr val="000000"/>
                </a:solidFill>
                <a:latin typeface="Calibri"/>
              </a:rPr>
              <a:t>Tutto questo impatta </a:t>
            </a:r>
            <a:r>
              <a:rPr b="1" lang="it-IT" sz="3200">
                <a:solidFill>
                  <a:srgbClr val="000000"/>
                </a:solidFill>
                <a:latin typeface="Calibri"/>
              </a:rPr>
              <a:t>sull'autostima.</a:t>
            </a:r>
            <a:endParaRPr/>
          </a:p>
        </p:txBody>
      </p:sp>
      <p:sp>
        <p:nvSpPr>
          <p:cNvPr id="163" name="CustomShape 3"/>
          <p:cNvSpPr/>
          <p:nvPr/>
        </p:nvSpPr>
        <p:spPr>
          <a:xfrm>
            <a:off x="4932000" y="6309360"/>
            <a:ext cx="3758760" cy="363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algn="r">
              <a:lnSpc>
                <a:spcPct val="100000"/>
              </a:lnSpc>
            </a:pPr>
            <a:r>
              <a:rPr lang="it-IT" sz="1200">
                <a:solidFill>
                  <a:srgbClr val="8c95aa"/>
                </a:solidFill>
                <a:latin typeface="Calibri"/>
              </a:rPr>
              <a:t>Roberto Pereira. Méd. Psiquiatra. Dtor. EVNTF</a:t>
            </a:r>
            <a:endParaRPr/>
          </a:p>
        </p:txBody>
      </p:sp>
    </p:spTree>
  </p:cSld>
  <p:timing>
    <p:tnLst>
      <p:par>
        <p:cTn id="29" dur="indefinite" restart="never" nodeType="tmRoot">
          <p:childTnLst>
            <p:seq>
              <p:cTn id="3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3 Imagen" descr=""/>
          <p:cNvPicPr/>
          <p:nvPr/>
        </p:nvPicPr>
        <p:blipFill>
          <a:blip r:embed="rId1"/>
          <a:stretch>
            <a:fillRect/>
          </a:stretch>
        </p:blipFill>
        <p:spPr>
          <a:xfrm rot="10800000">
            <a:off x="1080" y="1440"/>
            <a:ext cx="9142920" cy="6855480"/>
          </a:xfrm>
          <a:prstGeom prst="rect">
            <a:avLst/>
          </a:prstGeom>
          <a:ln>
            <a:noFill/>
          </a:ln>
        </p:spPr>
      </p:pic>
      <p:sp>
        <p:nvSpPr>
          <p:cNvPr id="165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r>
              <a:rPr b="1" lang="it-IT" sz="4400">
                <a:solidFill>
                  <a:srgbClr val="1f497d"/>
                </a:solidFill>
                <a:latin typeface="Calibri"/>
              </a:rPr>
              <a:t>Disturbi adattativi relazionati con la perdita</a:t>
            </a:r>
            <a:endParaRPr/>
          </a:p>
        </p:txBody>
      </p:sp>
      <p:sp>
        <p:nvSpPr>
          <p:cNvPr id="166" name="CustomShape 2"/>
          <p:cNvSpPr/>
          <p:nvPr/>
        </p:nvSpPr>
        <p:spPr>
          <a:xfrm>
            <a:off x="457200" y="2061000"/>
            <a:ext cx="8228520" cy="3023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3200">
                <a:solidFill>
                  <a:srgbClr val="000000"/>
                </a:solidFill>
                <a:latin typeface="Calibri"/>
              </a:rPr>
              <a:t>Lutti, rotture amorose.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3200">
                <a:solidFill>
                  <a:srgbClr val="000000"/>
                </a:solidFill>
                <a:latin typeface="Calibri"/>
              </a:rPr>
              <a:t>Lo stress sociale come altri effetti della crisi.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3200">
                <a:solidFill>
                  <a:srgbClr val="000000"/>
                </a:solidFill>
                <a:latin typeface="Calibri"/>
              </a:rPr>
              <a:t>Le reti sociali di aiuto, cosi importanti in queste circostanze, hanno perso la capacità di contenimento e di appoggio.</a:t>
            </a:r>
            <a:endParaRPr/>
          </a:p>
        </p:txBody>
      </p:sp>
      <p:sp>
        <p:nvSpPr>
          <p:cNvPr id="167" name="CustomShape 3"/>
          <p:cNvSpPr/>
          <p:nvPr/>
        </p:nvSpPr>
        <p:spPr>
          <a:xfrm>
            <a:off x="4932000" y="6309360"/>
            <a:ext cx="3758760" cy="363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algn="r">
              <a:lnSpc>
                <a:spcPct val="100000"/>
              </a:lnSpc>
            </a:pPr>
            <a:r>
              <a:rPr lang="it-IT" sz="1200">
                <a:solidFill>
                  <a:srgbClr val="8c95aa"/>
                </a:solidFill>
                <a:latin typeface="Calibri"/>
              </a:rPr>
              <a:t>Roberto Pereira. Méd. Psiquiatra. Dtor. EVNTF</a:t>
            </a:r>
            <a:endParaRPr/>
          </a:p>
        </p:txBody>
      </p:sp>
    </p:spTree>
  </p:cSld>
  <p:timing>
    <p:tnLst>
      <p:par>
        <p:cTn id="31" dur="indefinite" restart="never" nodeType="tmRoot">
          <p:childTnLst>
            <p:seq>
              <p:cTn id="3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3 Imagen" descr=""/>
          <p:cNvPicPr/>
          <p:nvPr/>
        </p:nvPicPr>
        <p:blipFill>
          <a:blip r:embed="rId1"/>
          <a:stretch>
            <a:fillRect/>
          </a:stretch>
        </p:blipFill>
        <p:spPr>
          <a:xfrm rot="10800000">
            <a:off x="1080" y="1440"/>
            <a:ext cx="9142920" cy="6855480"/>
          </a:xfrm>
          <a:prstGeom prst="rect">
            <a:avLst/>
          </a:prstGeom>
          <a:ln>
            <a:noFill/>
          </a:ln>
        </p:spPr>
      </p:pic>
      <p:sp>
        <p:nvSpPr>
          <p:cNvPr id="169" name="CustomShape 1"/>
          <p:cNvSpPr/>
          <p:nvPr/>
        </p:nvSpPr>
        <p:spPr>
          <a:xfrm>
            <a:off x="457200" y="274680"/>
            <a:ext cx="8228520" cy="1957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it-IT" sz="4400">
                <a:solidFill>
                  <a:srgbClr val="1f497d"/>
                </a:solidFill>
                <a:latin typeface="Calibri"/>
              </a:rPr>
              <a:t>Disturbi di ansia e/o depressivi lievi o moderati</a:t>
            </a:r>
            <a:endParaRPr/>
          </a:p>
        </p:txBody>
      </p:sp>
      <p:sp>
        <p:nvSpPr>
          <p:cNvPr id="170" name="CustomShape 2"/>
          <p:cNvSpPr/>
          <p:nvPr/>
        </p:nvSpPr>
        <p:spPr>
          <a:xfrm>
            <a:off x="457200" y="2493000"/>
            <a:ext cx="8228520" cy="2591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3200">
                <a:solidFill>
                  <a:srgbClr val="000000"/>
                </a:solidFill>
                <a:latin typeface="Calibri"/>
              </a:rPr>
              <a:t>Riduzione della spesa nelle consultazioni in ambito privato.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3200">
                <a:solidFill>
                  <a:srgbClr val="000000"/>
                </a:solidFill>
                <a:latin typeface="Calibri"/>
              </a:rPr>
              <a:t>Questo volume di pazienti privati si rivolge alla rete pubblica.</a:t>
            </a:r>
            <a:endParaRPr/>
          </a:p>
        </p:txBody>
      </p:sp>
      <p:sp>
        <p:nvSpPr>
          <p:cNvPr id="171" name="CustomShape 3"/>
          <p:cNvSpPr/>
          <p:nvPr/>
        </p:nvSpPr>
        <p:spPr>
          <a:xfrm>
            <a:off x="4932000" y="6309360"/>
            <a:ext cx="3758760" cy="363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algn="r">
              <a:lnSpc>
                <a:spcPct val="100000"/>
              </a:lnSpc>
            </a:pPr>
            <a:r>
              <a:rPr lang="it-IT" sz="1200">
                <a:solidFill>
                  <a:srgbClr val="8c95aa"/>
                </a:solidFill>
                <a:latin typeface="Calibri"/>
              </a:rPr>
              <a:t>Roberto Pereira. Méd. Psiquiatra. Dtor. EVNTF</a:t>
            </a:r>
            <a:endParaRPr/>
          </a:p>
        </p:txBody>
      </p:sp>
    </p:spTree>
  </p:cSld>
  <p:timing>
    <p:tnLst>
      <p:par>
        <p:cTn id="33" dur="indefinite" restart="never" nodeType="tmRoot">
          <p:childTnLst>
            <p:seq>
              <p:cTn id="3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3 Imagen" descr=""/>
          <p:cNvPicPr/>
          <p:nvPr/>
        </p:nvPicPr>
        <p:blipFill>
          <a:blip r:embed="rId1"/>
          <a:stretch>
            <a:fillRect/>
          </a:stretch>
        </p:blipFill>
        <p:spPr>
          <a:xfrm rot="10800000">
            <a:off x="1080" y="0"/>
            <a:ext cx="9142920" cy="6855480"/>
          </a:xfrm>
          <a:prstGeom prst="rect">
            <a:avLst/>
          </a:prstGeom>
          <a:ln>
            <a:noFill/>
          </a:ln>
        </p:spPr>
      </p:pic>
      <p:sp>
        <p:nvSpPr>
          <p:cNvPr id="173" name="CustomShape 1"/>
          <p:cNvSpPr/>
          <p:nvPr/>
        </p:nvSpPr>
        <p:spPr>
          <a:xfrm>
            <a:off x="457200" y="454680"/>
            <a:ext cx="8228520" cy="1141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it-IT" sz="3600">
                <a:solidFill>
                  <a:srgbClr val="1f497d"/>
                </a:solidFill>
                <a:latin typeface="Calibri"/>
              </a:rPr>
              <a:t>La TF come alternativa all'aumento delle consultazioni in tempo di crisi</a:t>
            </a:r>
            <a:endParaRPr/>
          </a:p>
        </p:txBody>
      </p:sp>
      <p:sp>
        <p:nvSpPr>
          <p:cNvPr id="174" name="CustomShape 2"/>
          <p:cNvSpPr/>
          <p:nvPr/>
        </p:nvSpPr>
        <p:spPr>
          <a:xfrm>
            <a:off x="457200" y="1960200"/>
            <a:ext cx="8228520" cy="4524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it-IT" sz="2800">
                <a:solidFill>
                  <a:srgbClr val="000000"/>
                </a:solidFill>
                <a:latin typeface="Calibri"/>
              </a:rPr>
              <a:t>La TF sistemica è un modello psicoterapeutico specialmente indicato per il suo utilizzo nel Settore Pubblico della salute per: 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2800">
                <a:solidFill>
                  <a:srgbClr val="000000"/>
                </a:solidFill>
                <a:latin typeface="Calibri"/>
              </a:rPr>
              <a:t>Il </a:t>
            </a:r>
            <a:r>
              <a:rPr i="1" lang="it-IT" sz="2800">
                <a:solidFill>
                  <a:srgbClr val="000000"/>
                </a:solidFill>
                <a:latin typeface="Calibri"/>
              </a:rPr>
              <a:t>sistema</a:t>
            </a:r>
            <a:r>
              <a:rPr lang="it-IT" sz="2800">
                <a:solidFill>
                  <a:srgbClr val="000000"/>
                </a:solidFill>
                <a:latin typeface="Calibri"/>
              </a:rPr>
              <a:t> Terapeutico.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2800">
                <a:solidFill>
                  <a:srgbClr val="000000"/>
                </a:solidFill>
                <a:latin typeface="Calibri"/>
              </a:rPr>
              <a:t>Gli obiettivi della Terapia.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2800">
                <a:solidFill>
                  <a:srgbClr val="000000"/>
                </a:solidFill>
                <a:latin typeface="Calibri"/>
              </a:rPr>
              <a:t>Le Indicazioni.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2800">
                <a:solidFill>
                  <a:srgbClr val="000000"/>
                </a:solidFill>
                <a:latin typeface="Calibri"/>
              </a:rPr>
              <a:t>Economia di risorse: attenzione alle famiglie multisintomatiche.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2800">
                <a:solidFill>
                  <a:srgbClr val="000000"/>
                </a:solidFill>
                <a:latin typeface="Calibri"/>
              </a:rPr>
              <a:t>Attenzione privilegiata al Contesto.</a:t>
            </a:r>
            <a:endParaRPr/>
          </a:p>
        </p:txBody>
      </p:sp>
      <p:sp>
        <p:nvSpPr>
          <p:cNvPr id="175" name="CustomShape 3"/>
          <p:cNvSpPr/>
          <p:nvPr/>
        </p:nvSpPr>
        <p:spPr>
          <a:xfrm>
            <a:off x="4932000" y="6309360"/>
            <a:ext cx="3758760" cy="363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algn="r">
              <a:lnSpc>
                <a:spcPct val="100000"/>
              </a:lnSpc>
            </a:pPr>
            <a:r>
              <a:rPr lang="it-IT" sz="1200">
                <a:solidFill>
                  <a:srgbClr val="8c95aa"/>
                </a:solidFill>
                <a:latin typeface="Calibri"/>
              </a:rPr>
              <a:t>Roberto Pereira. Méd. Psiquiatra. Dtor. EVNTF</a:t>
            </a:r>
            <a:endParaRPr/>
          </a:p>
        </p:txBody>
      </p:sp>
    </p:spTree>
  </p:cSld>
  <p:timing>
    <p:tnLst>
      <p:par>
        <p:cTn id="35" dur="indefinite" restart="never" nodeType="tmRoot">
          <p:childTnLst>
            <p:seq>
              <p:cTn id="3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3 Imagen" descr=""/>
          <p:cNvPicPr/>
          <p:nvPr/>
        </p:nvPicPr>
        <p:blipFill>
          <a:blip r:embed="rId1"/>
          <a:stretch>
            <a:fillRect/>
          </a:stretch>
        </p:blipFill>
        <p:spPr>
          <a:xfrm rot="10800000">
            <a:off x="0" y="1440"/>
            <a:ext cx="9142920" cy="6855480"/>
          </a:xfrm>
          <a:prstGeom prst="rect">
            <a:avLst/>
          </a:prstGeom>
          <a:ln>
            <a:noFill/>
          </a:ln>
        </p:spPr>
      </p:pic>
      <p:sp>
        <p:nvSpPr>
          <p:cNvPr id="177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it-IT" sz="4400">
                <a:solidFill>
                  <a:srgbClr val="1f497d"/>
                </a:solidFill>
                <a:latin typeface="Calibri"/>
              </a:rPr>
              <a:t>Il sistema</a:t>
            </a:r>
            <a:r>
              <a:rPr b="1" i="1" lang="it-IT" sz="4400">
                <a:solidFill>
                  <a:srgbClr val="1f497d"/>
                </a:solidFill>
                <a:latin typeface="Calibri"/>
              </a:rPr>
              <a:t> </a:t>
            </a:r>
            <a:r>
              <a:rPr b="1" lang="it-IT" sz="4400">
                <a:solidFill>
                  <a:srgbClr val="1f497d"/>
                </a:solidFill>
                <a:latin typeface="Calibri"/>
              </a:rPr>
              <a:t>Terapeutico è:</a:t>
            </a:r>
            <a:endParaRPr/>
          </a:p>
        </p:txBody>
      </p:sp>
      <p:sp>
        <p:nvSpPr>
          <p:cNvPr id="178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3200">
                <a:solidFill>
                  <a:srgbClr val="000000"/>
                </a:solidFill>
                <a:latin typeface="Calibri"/>
              </a:rPr>
              <a:t>Flessibile.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3200">
                <a:solidFill>
                  <a:srgbClr val="000000"/>
                </a:solidFill>
                <a:latin typeface="Calibri"/>
              </a:rPr>
              <a:t>Rinegoziabile in ogni sessione.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3200">
                <a:solidFill>
                  <a:srgbClr val="000000"/>
                </a:solidFill>
                <a:latin typeface="Calibri"/>
              </a:rPr>
              <a:t>Con sessioni di lunga durata però distanziate nel tempo.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3200">
                <a:solidFill>
                  <a:srgbClr val="000000"/>
                </a:solidFill>
                <a:latin typeface="Calibri"/>
              </a:rPr>
              <a:t>Ogni sessione può essere concepita come una unitù di trattamento.</a:t>
            </a:r>
            <a:endParaRPr/>
          </a:p>
        </p:txBody>
      </p:sp>
      <p:sp>
        <p:nvSpPr>
          <p:cNvPr id="179" name="CustomShape 3"/>
          <p:cNvSpPr/>
          <p:nvPr/>
        </p:nvSpPr>
        <p:spPr>
          <a:xfrm>
            <a:off x="4932000" y="6309360"/>
            <a:ext cx="3758760" cy="363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algn="r">
              <a:lnSpc>
                <a:spcPct val="100000"/>
              </a:lnSpc>
            </a:pPr>
            <a:r>
              <a:rPr lang="it-IT" sz="1200">
                <a:solidFill>
                  <a:srgbClr val="8c95aa"/>
                </a:solidFill>
                <a:latin typeface="Calibri"/>
              </a:rPr>
              <a:t>Roberto Pereira. Méd. Psiquiatra. Dtor. EVNTF</a:t>
            </a:r>
            <a:endParaRPr/>
          </a:p>
        </p:txBody>
      </p:sp>
    </p:spTree>
  </p:cSld>
  <p:timing>
    <p:tnLst>
      <p:par>
        <p:cTn id="37" dur="indefinite" restart="never" nodeType="tmRoot">
          <p:childTnLst>
            <p:seq>
              <p:cTn id="3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3 Imagen" descr=""/>
          <p:cNvPicPr/>
          <p:nvPr/>
        </p:nvPicPr>
        <p:blipFill>
          <a:blip r:embed="rId1"/>
          <a:stretch>
            <a:fillRect/>
          </a:stretch>
        </p:blipFill>
        <p:spPr>
          <a:xfrm rot="10800000">
            <a:off x="1080" y="1440"/>
            <a:ext cx="9142920" cy="6855480"/>
          </a:xfrm>
          <a:prstGeom prst="rect">
            <a:avLst/>
          </a:prstGeom>
          <a:ln>
            <a:noFill/>
          </a:ln>
        </p:spPr>
      </p:pic>
      <p:sp>
        <p:nvSpPr>
          <p:cNvPr id="115" name="CustomShape 1"/>
          <p:cNvSpPr/>
          <p:nvPr/>
        </p:nvSpPr>
        <p:spPr>
          <a:xfrm>
            <a:off x="432000" y="216000"/>
            <a:ext cx="8228520" cy="1141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it-IT" sz="4400">
                <a:solidFill>
                  <a:srgbClr val="1f497d"/>
                </a:solidFill>
                <a:latin typeface="Calibri"/>
              </a:rPr>
              <a:t>CRISI SISTEMICA</a:t>
            </a:r>
            <a:endParaRPr/>
          </a:p>
        </p:txBody>
      </p:sp>
      <p:sp>
        <p:nvSpPr>
          <p:cNvPr id="116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3200">
                <a:solidFill>
                  <a:srgbClr val="000000"/>
                </a:solidFill>
                <a:latin typeface="Calibri"/>
              </a:rPr>
              <a:t>Crisi di tale entità da produrre cambiamenti profondi nel modo di intendere e fare le cose, nel  modo di vedere il mondo.</a:t>
            </a:r>
            <a:endParaRPr/>
          </a:p>
          <a:p>
            <a:pPr>
              <a:lnSpc>
                <a:spcPct val="100000"/>
              </a:lnSpc>
            </a:pPr>
            <a:r>
              <a:rPr lang="it-IT" sz="3200">
                <a:solidFill>
                  <a:srgbClr val="000000"/>
                </a:solidFill>
                <a:latin typeface="Calibri"/>
              </a:rPr>
              <a:t> 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3200">
                <a:solidFill>
                  <a:srgbClr val="000000"/>
                </a:solidFill>
                <a:latin typeface="Calibri"/>
              </a:rPr>
              <a:t>Negli ultimi 2000 anni ce ne sono state 17. L'ultima, quella del 1929, questa sarebbe la nr. 18.</a:t>
            </a:r>
            <a:endParaRPr/>
          </a:p>
        </p:txBody>
      </p:sp>
      <p:sp>
        <p:nvSpPr>
          <p:cNvPr id="117" name="CustomShape 3"/>
          <p:cNvSpPr/>
          <p:nvPr/>
        </p:nvSpPr>
        <p:spPr>
          <a:xfrm>
            <a:off x="4932000" y="6309360"/>
            <a:ext cx="3758760" cy="363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algn="r">
              <a:lnSpc>
                <a:spcPct val="100000"/>
              </a:lnSpc>
            </a:pPr>
            <a:r>
              <a:rPr lang="it-IT" sz="1200">
                <a:solidFill>
                  <a:srgbClr val="8c95aa"/>
                </a:solidFill>
                <a:latin typeface="Calibri"/>
              </a:rPr>
              <a:t>Roberto Pereira. Méd. Psiquiatra. Dtor. EVNTF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3 Imagen" descr=""/>
          <p:cNvPicPr/>
          <p:nvPr/>
        </p:nvPicPr>
        <p:blipFill>
          <a:blip r:embed="rId1"/>
          <a:stretch>
            <a:fillRect/>
          </a:stretch>
        </p:blipFill>
        <p:spPr>
          <a:xfrm rot="10800000">
            <a:off x="1080" y="1440"/>
            <a:ext cx="9142920" cy="6855480"/>
          </a:xfrm>
          <a:prstGeom prst="rect">
            <a:avLst/>
          </a:prstGeom>
          <a:ln>
            <a:noFill/>
          </a:ln>
        </p:spPr>
      </p:pic>
      <p:sp>
        <p:nvSpPr>
          <p:cNvPr id="181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it-IT" sz="4400">
                <a:solidFill>
                  <a:srgbClr val="1f497d"/>
                </a:solidFill>
                <a:latin typeface="Calibri"/>
              </a:rPr>
              <a:t>Gli Obiettivi del trattamento permettono:</a:t>
            </a:r>
            <a:endParaRPr/>
          </a:p>
        </p:txBody>
      </p:sp>
      <p:sp>
        <p:nvSpPr>
          <p:cNvPr id="182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3200">
                <a:solidFill>
                  <a:srgbClr val="000000"/>
                </a:solidFill>
                <a:latin typeface="Calibri"/>
              </a:rPr>
              <a:t>Una definizione iniziale e precisa degli Obiettivi Terapeutici.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3200">
                <a:solidFill>
                  <a:srgbClr val="000000"/>
                </a:solidFill>
                <a:latin typeface="Calibri"/>
              </a:rPr>
              <a:t>Sviluppare Obiettivi differenziati centrati su: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it-IT" sz="2800">
                <a:solidFill>
                  <a:srgbClr val="000000"/>
                </a:solidFill>
                <a:latin typeface="Calibri"/>
              </a:rPr>
              <a:t>Risoluzione del problema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it-IT" sz="2800">
                <a:solidFill>
                  <a:srgbClr val="000000"/>
                </a:solidFill>
                <a:latin typeface="Calibri"/>
              </a:rPr>
              <a:t>Modificazioni Funzionali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it-IT" sz="2800">
                <a:solidFill>
                  <a:srgbClr val="000000"/>
                </a:solidFill>
                <a:latin typeface="Calibri"/>
              </a:rPr>
              <a:t>Modificazioni Strutturali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it-IT" sz="2800">
                <a:solidFill>
                  <a:srgbClr val="000000"/>
                </a:solidFill>
                <a:latin typeface="Calibri"/>
              </a:rPr>
              <a:t>Lavoro Preventivo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83" name="CustomShape 3"/>
          <p:cNvSpPr/>
          <p:nvPr/>
        </p:nvSpPr>
        <p:spPr>
          <a:xfrm>
            <a:off x="4932000" y="6309360"/>
            <a:ext cx="3758760" cy="363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algn="r">
              <a:lnSpc>
                <a:spcPct val="100000"/>
              </a:lnSpc>
            </a:pPr>
            <a:r>
              <a:rPr lang="it-IT" sz="1200">
                <a:solidFill>
                  <a:srgbClr val="8c95aa"/>
                </a:solidFill>
                <a:latin typeface="Calibri"/>
              </a:rPr>
              <a:t>Roberto Pereira. Méd. Psiquiatra. Dtor. EVNTF</a:t>
            </a:r>
            <a:endParaRPr/>
          </a:p>
        </p:txBody>
      </p:sp>
    </p:spTree>
  </p:cSld>
  <p:timing>
    <p:tnLst>
      <p:par>
        <p:cTn id="39" dur="indefinite" restart="never" nodeType="tmRoot">
          <p:childTnLst>
            <p:seq>
              <p:cTn id="4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" name="3 Imagen" descr=""/>
          <p:cNvPicPr/>
          <p:nvPr/>
        </p:nvPicPr>
        <p:blipFill>
          <a:blip r:embed="rId1"/>
          <a:stretch>
            <a:fillRect/>
          </a:stretch>
        </p:blipFill>
        <p:spPr>
          <a:xfrm rot="10800000">
            <a:off x="1080" y="1440"/>
            <a:ext cx="9142920" cy="6855480"/>
          </a:xfrm>
          <a:prstGeom prst="rect">
            <a:avLst/>
          </a:prstGeom>
          <a:ln>
            <a:noFill/>
          </a:ln>
        </p:spPr>
      </p:pic>
      <p:sp>
        <p:nvSpPr>
          <p:cNvPr id="185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it-IT" sz="4400">
                <a:solidFill>
                  <a:srgbClr val="1f497d"/>
                </a:solidFill>
                <a:latin typeface="Calibri"/>
              </a:rPr>
              <a:t>Indicazioni di Intervento famigliare:</a:t>
            </a:r>
            <a:endParaRPr/>
          </a:p>
        </p:txBody>
      </p:sp>
      <p:sp>
        <p:nvSpPr>
          <p:cNvPr id="186" name="CustomShape 2"/>
          <p:cNvSpPr/>
          <p:nvPr/>
        </p:nvSpPr>
        <p:spPr>
          <a:xfrm>
            <a:off x="457200" y="1989000"/>
            <a:ext cx="8228520" cy="3095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it-IT" sz="4000">
                <a:solidFill>
                  <a:srgbClr val="000000"/>
                </a:solidFill>
                <a:latin typeface="Calibri"/>
              </a:rPr>
              <a:t>Tutti quei casi nei quali, una volta valutata la situazione, possiamo formulare l'ipotesi che l'intervento famigliare favorirà la sua evoluzione.</a:t>
            </a:r>
            <a:endParaRPr/>
          </a:p>
        </p:txBody>
      </p:sp>
      <p:sp>
        <p:nvSpPr>
          <p:cNvPr id="187" name="CustomShape 3"/>
          <p:cNvSpPr/>
          <p:nvPr/>
        </p:nvSpPr>
        <p:spPr>
          <a:xfrm>
            <a:off x="4932000" y="6309360"/>
            <a:ext cx="3758760" cy="363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algn="r">
              <a:lnSpc>
                <a:spcPct val="100000"/>
              </a:lnSpc>
            </a:pPr>
            <a:r>
              <a:rPr lang="it-IT" sz="1200">
                <a:solidFill>
                  <a:srgbClr val="8c95aa"/>
                </a:solidFill>
                <a:latin typeface="Calibri"/>
              </a:rPr>
              <a:t>Roberto Pereira. Méd. Psiquiatra. Dtor. EVNTF</a:t>
            </a:r>
            <a:endParaRPr/>
          </a:p>
        </p:txBody>
      </p:sp>
    </p:spTree>
  </p:cSld>
  <p:timing>
    <p:tnLst>
      <p:par>
        <p:cTn id="41" dur="indefinite" restart="never" nodeType="tmRoot">
          <p:childTnLst>
            <p:seq>
              <p:cTn id="4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3 Imagen" descr=""/>
          <p:cNvPicPr/>
          <p:nvPr/>
        </p:nvPicPr>
        <p:blipFill>
          <a:blip r:embed="rId1"/>
          <a:stretch>
            <a:fillRect/>
          </a:stretch>
        </p:blipFill>
        <p:spPr>
          <a:xfrm rot="10800000">
            <a:off x="1080" y="1440"/>
            <a:ext cx="9142920" cy="6855480"/>
          </a:xfrm>
          <a:prstGeom prst="rect">
            <a:avLst/>
          </a:prstGeom>
          <a:ln>
            <a:noFill/>
          </a:ln>
        </p:spPr>
      </p:pic>
      <p:sp>
        <p:nvSpPr>
          <p:cNvPr id="189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it-IT" sz="4400">
                <a:solidFill>
                  <a:srgbClr val="1f497d"/>
                </a:solidFill>
                <a:latin typeface="Calibri"/>
              </a:rPr>
              <a:t>La sua utilizzazione risulta utile in:</a:t>
            </a:r>
            <a:endParaRPr/>
          </a:p>
        </p:txBody>
      </p:sp>
      <p:sp>
        <p:nvSpPr>
          <p:cNvPr id="190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2600">
                <a:solidFill>
                  <a:srgbClr val="000000"/>
                </a:solidFill>
                <a:latin typeface="Calibri"/>
              </a:rPr>
              <a:t>Alterazioni psichiatriche nell'Infanza e nell'Adolescenza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2600">
                <a:solidFill>
                  <a:srgbClr val="000000"/>
                </a:solidFill>
                <a:latin typeface="Calibri"/>
              </a:rPr>
              <a:t>Disturbi psicotici, in particolare Schizofrenie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2600">
                <a:solidFill>
                  <a:srgbClr val="000000"/>
                </a:solidFill>
                <a:latin typeface="Calibri"/>
              </a:rPr>
              <a:t>Alcolismo e Tossicodipendenze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2600">
                <a:solidFill>
                  <a:srgbClr val="000000"/>
                </a:solidFill>
                <a:latin typeface="Calibri"/>
              </a:rPr>
              <a:t>Disturbi psicosomatici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it-IT" sz="2600">
                <a:solidFill>
                  <a:srgbClr val="000000"/>
                </a:solidFill>
                <a:latin typeface="Calibri"/>
              </a:rPr>
              <a:t>Disturbi relativi a processi di Separazione e Lutto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it-IT" sz="2600">
                <a:solidFill>
                  <a:srgbClr val="000000"/>
                </a:solidFill>
                <a:latin typeface="Calibri"/>
              </a:rPr>
              <a:t>Crisi famigliari e di coppia di qualunque tipo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2600">
                <a:solidFill>
                  <a:srgbClr val="000000"/>
                </a:solidFill>
                <a:latin typeface="Calibri"/>
              </a:rPr>
              <a:t>Disturbi di Comportamento, specialmente quelli relativi alla Violenza: Maltrattamenti, Abusi, Violenze figlio-genitore, etc..</a:t>
            </a:r>
            <a:endParaRPr/>
          </a:p>
        </p:txBody>
      </p:sp>
      <p:sp>
        <p:nvSpPr>
          <p:cNvPr id="191" name="CustomShape 3"/>
          <p:cNvSpPr/>
          <p:nvPr/>
        </p:nvSpPr>
        <p:spPr>
          <a:xfrm>
            <a:off x="4932000" y="6309360"/>
            <a:ext cx="3758760" cy="363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algn="r">
              <a:lnSpc>
                <a:spcPct val="100000"/>
              </a:lnSpc>
            </a:pPr>
            <a:r>
              <a:rPr lang="it-IT" sz="1200">
                <a:solidFill>
                  <a:srgbClr val="8c95aa"/>
                </a:solidFill>
                <a:latin typeface="Calibri"/>
              </a:rPr>
              <a:t>Roberto Pereira. Méd. Psiquiatra. Dtor. EVNTF</a:t>
            </a:r>
            <a:endParaRPr/>
          </a:p>
        </p:txBody>
      </p:sp>
    </p:spTree>
  </p:cSld>
  <p:timing>
    <p:tnLst>
      <p:par>
        <p:cTn id="43" dur="indefinite" restart="never" nodeType="tmRoot">
          <p:childTnLst>
            <p:seq>
              <p:cTn id="4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2" name="3 Imagen" descr=""/>
          <p:cNvPicPr/>
          <p:nvPr/>
        </p:nvPicPr>
        <p:blipFill>
          <a:blip r:embed="rId1"/>
          <a:stretch>
            <a:fillRect/>
          </a:stretch>
        </p:blipFill>
        <p:spPr>
          <a:xfrm rot="10800000">
            <a:off x="1080" y="2160"/>
            <a:ext cx="9142920" cy="6855480"/>
          </a:xfrm>
          <a:prstGeom prst="rect">
            <a:avLst/>
          </a:prstGeom>
          <a:ln>
            <a:noFill/>
          </a:ln>
        </p:spPr>
      </p:pic>
      <p:sp>
        <p:nvSpPr>
          <p:cNvPr id="193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it-IT" sz="4400">
                <a:solidFill>
                  <a:srgbClr val="1f497d"/>
                </a:solidFill>
                <a:latin typeface="Calibri"/>
              </a:rPr>
              <a:t>La TFS è utile anche per l'economia di risorse che comporta:</a:t>
            </a:r>
            <a:endParaRPr/>
          </a:p>
        </p:txBody>
      </p:sp>
      <p:sp>
        <p:nvSpPr>
          <p:cNvPr id="194" name="CustomShape 2"/>
          <p:cNvSpPr/>
          <p:nvPr/>
        </p:nvSpPr>
        <p:spPr>
          <a:xfrm>
            <a:off x="457200" y="1960200"/>
            <a:ext cx="8228520" cy="4524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3200">
                <a:solidFill>
                  <a:srgbClr val="000000"/>
                </a:solidFill>
                <a:latin typeface="Calibri"/>
              </a:rPr>
              <a:t>A breve termine: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it-IT" sz="2800">
                <a:solidFill>
                  <a:srgbClr val="000000"/>
                </a:solidFill>
                <a:latin typeface="Calibri"/>
              </a:rPr>
              <a:t>Trattamento di famiglie multisintomatiche</a:t>
            </a:r>
            <a:endParaRPr/>
          </a:p>
          <a:p>
            <a:pPr>
              <a:lnSpc>
                <a:spcPct val="100000"/>
              </a:lnSpc>
            </a:pPr>
            <a:r>
              <a:rPr lang="it-IT" sz="3200">
                <a:solidFill>
                  <a:srgbClr val="000000"/>
                </a:solidFill>
                <a:latin typeface="Calibri"/>
              </a:rPr>
              <a:t> 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3200">
                <a:solidFill>
                  <a:srgbClr val="000000"/>
                </a:solidFill>
                <a:latin typeface="Calibri"/>
              </a:rPr>
              <a:t>A lungo termine: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it-IT" sz="2800">
                <a:solidFill>
                  <a:srgbClr val="000000"/>
                </a:solidFill>
                <a:latin typeface="Calibri"/>
              </a:rPr>
              <a:t>Possibilità di un Lavoro Preventivo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it-IT" sz="2800">
                <a:solidFill>
                  <a:srgbClr val="000000"/>
                </a:solidFill>
                <a:latin typeface="Calibri"/>
              </a:rPr>
              <a:t>Utilizzo delle risorse comunitarie</a:t>
            </a:r>
            <a:endParaRPr/>
          </a:p>
        </p:txBody>
      </p:sp>
      <p:sp>
        <p:nvSpPr>
          <p:cNvPr id="195" name="CustomShape 3"/>
          <p:cNvSpPr/>
          <p:nvPr/>
        </p:nvSpPr>
        <p:spPr>
          <a:xfrm>
            <a:off x="4932000" y="6309360"/>
            <a:ext cx="3758760" cy="363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algn="r">
              <a:lnSpc>
                <a:spcPct val="100000"/>
              </a:lnSpc>
            </a:pPr>
            <a:r>
              <a:rPr lang="it-IT" sz="1200">
                <a:solidFill>
                  <a:srgbClr val="8c95aa"/>
                </a:solidFill>
                <a:latin typeface="Calibri"/>
              </a:rPr>
              <a:t>Roberto Pereira. Méd. Psiquiatra. Dtor. EVNTF</a:t>
            </a:r>
            <a:endParaRPr/>
          </a:p>
        </p:txBody>
      </p:sp>
    </p:spTree>
  </p:cSld>
  <p:timing>
    <p:tnLst>
      <p:par>
        <p:cTn id="45" dur="indefinite" restart="never" nodeType="tmRoot">
          <p:childTnLst>
            <p:seq>
              <p:cTn id="4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" name="3 Imagen" descr=""/>
          <p:cNvPicPr/>
          <p:nvPr/>
        </p:nvPicPr>
        <p:blipFill>
          <a:blip r:embed="rId1"/>
          <a:stretch>
            <a:fillRect/>
          </a:stretch>
        </p:blipFill>
        <p:spPr>
          <a:xfrm rot="10800000">
            <a:off x="1080" y="1440"/>
            <a:ext cx="9142920" cy="6855480"/>
          </a:xfrm>
          <a:prstGeom prst="rect">
            <a:avLst/>
          </a:prstGeom>
          <a:ln>
            <a:noFill/>
          </a:ln>
        </p:spPr>
      </p:pic>
      <p:sp>
        <p:nvSpPr>
          <p:cNvPr id="197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it-IT" sz="4400">
                <a:solidFill>
                  <a:srgbClr val="1f497d"/>
                </a:solidFill>
                <a:latin typeface="Calibri"/>
              </a:rPr>
              <a:t>Attenzione privilegiata al Contesto:</a:t>
            </a:r>
            <a:endParaRPr/>
          </a:p>
        </p:txBody>
      </p:sp>
      <p:sp>
        <p:nvSpPr>
          <p:cNvPr id="198" name="CustomShape 2"/>
          <p:cNvSpPr/>
          <p:nvPr/>
        </p:nvSpPr>
        <p:spPr>
          <a:xfrm>
            <a:off x="457200" y="1960200"/>
            <a:ext cx="8228520" cy="3339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3200">
                <a:solidFill>
                  <a:srgbClr val="000000"/>
                </a:solidFill>
                <a:latin typeface="Calibri"/>
              </a:rPr>
              <a:t>Avvicinamento ai problemi da un punto di vista Ecologico: attenzione privilegiata al contesto nel quale si produce il sintomo.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3200">
                <a:solidFill>
                  <a:srgbClr val="000000"/>
                </a:solidFill>
                <a:latin typeface="Calibri"/>
              </a:rPr>
              <a:t>Orientamento inevitabilmente comunitario.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3200">
                <a:solidFill>
                  <a:srgbClr val="000000"/>
                </a:solidFill>
                <a:latin typeface="Calibri"/>
              </a:rPr>
              <a:t>Lavoro con le Reti di Sostegno e auito al paziente e alla famiglia.</a:t>
            </a:r>
            <a:endParaRPr/>
          </a:p>
        </p:txBody>
      </p:sp>
      <p:sp>
        <p:nvSpPr>
          <p:cNvPr id="199" name="CustomShape 3"/>
          <p:cNvSpPr/>
          <p:nvPr/>
        </p:nvSpPr>
        <p:spPr>
          <a:xfrm>
            <a:off x="4932000" y="6309360"/>
            <a:ext cx="3758760" cy="363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algn="r">
              <a:lnSpc>
                <a:spcPct val="100000"/>
              </a:lnSpc>
            </a:pPr>
            <a:r>
              <a:rPr lang="it-IT" sz="1200">
                <a:solidFill>
                  <a:srgbClr val="8c95aa"/>
                </a:solidFill>
                <a:latin typeface="Calibri"/>
              </a:rPr>
              <a:t>Roberto Pereira. Méd. Psiquiatra. Dtor. EVNTF</a:t>
            </a:r>
            <a:endParaRPr/>
          </a:p>
        </p:txBody>
      </p:sp>
    </p:spTree>
  </p:cSld>
  <p:timing>
    <p:tnLst>
      <p:par>
        <p:cTn id="47" dur="indefinite" restart="never" nodeType="tmRoot">
          <p:childTnLst>
            <p:seq>
              <p:cTn id="4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3 Imagen" descr=""/>
          <p:cNvPicPr/>
          <p:nvPr/>
        </p:nvPicPr>
        <p:blipFill>
          <a:blip r:embed="rId1"/>
          <a:stretch>
            <a:fillRect/>
          </a:stretch>
        </p:blipFill>
        <p:spPr>
          <a:xfrm rot="10800000">
            <a:off x="1080" y="1440"/>
            <a:ext cx="9142920" cy="6855480"/>
          </a:xfrm>
          <a:prstGeom prst="rect">
            <a:avLst/>
          </a:prstGeom>
          <a:ln>
            <a:noFill/>
          </a:ln>
        </p:spPr>
      </p:pic>
      <p:sp>
        <p:nvSpPr>
          <p:cNvPr id="201" name="CustomShape 1"/>
          <p:cNvSpPr/>
          <p:nvPr/>
        </p:nvSpPr>
        <p:spPr>
          <a:xfrm>
            <a:off x="457200" y="670680"/>
            <a:ext cx="8228520" cy="1141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it-IT" sz="4400">
                <a:solidFill>
                  <a:srgbClr val="1f497d"/>
                </a:solidFill>
                <a:latin typeface="Calibri"/>
              </a:rPr>
              <a:t>Il Paradosso dell'Attestazione di Incapacità</a:t>
            </a:r>
            <a:endParaRPr/>
          </a:p>
        </p:txBody>
      </p:sp>
      <p:sp>
        <p:nvSpPr>
          <p:cNvPr id="202" name="CustomShape 2"/>
          <p:cNvSpPr/>
          <p:nvPr/>
        </p:nvSpPr>
        <p:spPr>
          <a:xfrm>
            <a:off x="457200" y="2644200"/>
            <a:ext cx="8228520" cy="1971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i="1" lang="it-IT" sz="4800">
                <a:solidFill>
                  <a:srgbClr val="000000"/>
                </a:solidFill>
                <a:latin typeface="Calibri"/>
              </a:rPr>
              <a:t>Se qualcuno si prende cura di me, mi deprimo ancora di più</a:t>
            </a:r>
            <a:endParaRPr/>
          </a:p>
        </p:txBody>
      </p:sp>
      <p:sp>
        <p:nvSpPr>
          <p:cNvPr id="203" name="CustomShape 3"/>
          <p:cNvSpPr/>
          <p:nvPr/>
        </p:nvSpPr>
        <p:spPr>
          <a:xfrm>
            <a:off x="4932000" y="6309360"/>
            <a:ext cx="3758760" cy="363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algn="r">
              <a:lnSpc>
                <a:spcPct val="100000"/>
              </a:lnSpc>
            </a:pPr>
            <a:r>
              <a:rPr lang="it-IT" sz="1200">
                <a:solidFill>
                  <a:srgbClr val="8c95aa"/>
                </a:solidFill>
                <a:latin typeface="Calibri"/>
              </a:rPr>
              <a:t>Roberto Pereira. Méd. Psiquiatra. Dtor. EVNTF</a:t>
            </a:r>
            <a:endParaRPr/>
          </a:p>
        </p:txBody>
      </p:sp>
    </p:spTree>
  </p:cSld>
  <p:timing>
    <p:tnLst>
      <p:par>
        <p:cTn id="49" dur="indefinite" restart="never" nodeType="tmRoot">
          <p:childTnLst>
            <p:seq>
              <p:cTn id="5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3 Imagen" descr=""/>
          <p:cNvPicPr/>
          <p:nvPr/>
        </p:nvPicPr>
        <p:blipFill>
          <a:blip r:embed="rId1"/>
          <a:stretch>
            <a:fillRect/>
          </a:stretch>
        </p:blipFill>
        <p:spPr>
          <a:xfrm rot="10800000">
            <a:off x="1080" y="1440"/>
            <a:ext cx="9142920" cy="6855480"/>
          </a:xfrm>
          <a:prstGeom prst="rect">
            <a:avLst/>
          </a:prstGeom>
          <a:ln>
            <a:noFill/>
          </a:ln>
        </p:spPr>
      </p:pic>
      <p:sp>
        <p:nvSpPr>
          <p:cNvPr id="119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it-IT" sz="4400">
                <a:solidFill>
                  <a:srgbClr val="1f497d"/>
                </a:solidFill>
                <a:latin typeface="Calibri"/>
              </a:rPr>
              <a:t>Transizioni Psicosociali</a:t>
            </a:r>
            <a:endParaRPr/>
          </a:p>
        </p:txBody>
      </p:sp>
      <p:sp>
        <p:nvSpPr>
          <p:cNvPr id="120" name="CustomShape 2"/>
          <p:cNvSpPr/>
          <p:nvPr/>
        </p:nvSpPr>
        <p:spPr>
          <a:xfrm>
            <a:off x="457200" y="2392200"/>
            <a:ext cx="8228520" cy="2763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i="1" lang="it-IT" sz="3200">
                <a:solidFill>
                  <a:srgbClr val="000000"/>
                </a:solidFill>
                <a:latin typeface="Calibri"/>
              </a:rPr>
              <a:t>Crisi sufficientemente significativa da modificare in profondità la nostra visione del mondo. Crisi con un potenziale “traumatico” importante.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i="1" lang="it-IT" sz="3200">
                <a:solidFill>
                  <a:srgbClr val="000000"/>
                </a:solidFill>
                <a:latin typeface="Calibri"/>
              </a:rPr>
              <a:t>	</a:t>
            </a:r>
            <a:r>
              <a:rPr i="1" lang="it-IT" sz="3200">
                <a:solidFill>
                  <a:srgbClr val="000000"/>
                </a:solidFill>
                <a:latin typeface="Calibri"/>
              </a:rPr>
              <a:t>	</a:t>
            </a:r>
            <a:r>
              <a:rPr i="1" lang="it-IT" sz="3200">
                <a:solidFill>
                  <a:srgbClr val="000000"/>
                </a:solidFill>
                <a:latin typeface="Calibri"/>
              </a:rPr>
              <a:t>	</a:t>
            </a:r>
            <a:r>
              <a:rPr i="1" lang="it-IT" sz="3200">
                <a:solidFill>
                  <a:srgbClr val="000000"/>
                </a:solidFill>
                <a:latin typeface="Calibri"/>
              </a:rPr>
              <a:t>	</a:t>
            </a:r>
            <a:r>
              <a:rPr i="1" lang="it-IT" sz="3200">
                <a:solidFill>
                  <a:srgbClr val="000000"/>
                </a:solidFill>
                <a:latin typeface="Calibri"/>
              </a:rPr>
              <a:t>	</a:t>
            </a:r>
            <a:r>
              <a:rPr i="1" lang="it-IT" sz="3200">
                <a:solidFill>
                  <a:srgbClr val="000000"/>
                </a:solidFill>
                <a:latin typeface="Calibri"/>
              </a:rPr>
              <a:t>	</a:t>
            </a:r>
            <a:r>
              <a:rPr i="1" lang="it-IT" sz="3200">
                <a:solidFill>
                  <a:srgbClr val="000000"/>
                </a:solidFill>
                <a:latin typeface="Calibri"/>
              </a:rPr>
              <a:t>	</a:t>
            </a:r>
            <a:r>
              <a:rPr i="1" lang="it-IT" sz="3200">
                <a:solidFill>
                  <a:srgbClr val="000000"/>
                </a:solidFill>
                <a:latin typeface="Calibri"/>
              </a:rPr>
              <a:t>	</a:t>
            </a:r>
            <a:r>
              <a:rPr i="1" lang="it-IT" sz="3200">
                <a:solidFill>
                  <a:srgbClr val="000000"/>
                </a:solidFill>
                <a:latin typeface="Calibri"/>
              </a:rPr>
              <a:t>	</a:t>
            </a:r>
            <a:r>
              <a:rPr i="1" lang="it-IT" sz="3200">
                <a:solidFill>
                  <a:srgbClr val="000000"/>
                </a:solidFill>
                <a:latin typeface="Calibri"/>
              </a:rPr>
              <a:t>	</a:t>
            </a:r>
            <a:r>
              <a:rPr i="1" lang="it-IT" sz="3200">
                <a:solidFill>
                  <a:srgbClr val="000000"/>
                </a:solidFill>
                <a:latin typeface="Calibri"/>
              </a:rPr>
              <a:t>	</a:t>
            </a:r>
            <a:r>
              <a:rPr lang="it-IT" sz="3200">
                <a:solidFill>
                  <a:srgbClr val="000000"/>
                </a:solidFill>
                <a:latin typeface="Calibri"/>
              </a:rPr>
              <a:t>Murray Parkes</a:t>
            </a:r>
            <a:endParaRPr/>
          </a:p>
        </p:txBody>
      </p:sp>
      <p:sp>
        <p:nvSpPr>
          <p:cNvPr id="121" name="CustomShape 3"/>
          <p:cNvSpPr/>
          <p:nvPr/>
        </p:nvSpPr>
        <p:spPr>
          <a:xfrm>
            <a:off x="4932000" y="6309360"/>
            <a:ext cx="3758760" cy="363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algn="r">
              <a:lnSpc>
                <a:spcPct val="100000"/>
              </a:lnSpc>
            </a:pPr>
            <a:r>
              <a:rPr lang="it-IT" sz="1200">
                <a:solidFill>
                  <a:srgbClr val="8c95aa"/>
                </a:solidFill>
                <a:latin typeface="Calibri"/>
              </a:rPr>
              <a:t>Roberto Pereira. Méd. Psiquiatra. Dtor. EVNTF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3 Imagen" descr=""/>
          <p:cNvPicPr/>
          <p:nvPr/>
        </p:nvPicPr>
        <p:blipFill>
          <a:blip r:embed="rId1"/>
          <a:stretch>
            <a:fillRect/>
          </a:stretch>
        </p:blipFill>
        <p:spPr>
          <a:xfrm rot="10800000">
            <a:off x="1080" y="1440"/>
            <a:ext cx="9142920" cy="6855480"/>
          </a:xfrm>
          <a:prstGeom prst="rect">
            <a:avLst/>
          </a:prstGeom>
          <a:ln>
            <a:noFill/>
          </a:ln>
        </p:spPr>
      </p:pic>
      <p:sp>
        <p:nvSpPr>
          <p:cNvPr id="123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r>
              <a:rPr b="1" lang="it-IT" sz="4400">
                <a:solidFill>
                  <a:srgbClr val="1f497d"/>
                </a:solidFill>
                <a:latin typeface="Calibri"/>
              </a:rPr>
              <a:t>Quale metodo utilizziamo per trattare le famiglie?</a:t>
            </a:r>
            <a:endParaRPr/>
          </a:p>
        </p:txBody>
      </p:sp>
      <p:sp>
        <p:nvSpPr>
          <p:cNvPr id="124" name="CustomShape 2"/>
          <p:cNvSpPr/>
          <p:nvPr/>
        </p:nvSpPr>
        <p:spPr>
          <a:xfrm>
            <a:off x="457200" y="2032200"/>
            <a:ext cx="8228520" cy="35560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it-IT" sz="3200">
                <a:solidFill>
                  <a:srgbClr val="000000"/>
                </a:solidFill>
                <a:latin typeface="Calibri"/>
              </a:rPr>
              <a:t>Aiutare le famiglie ad adattarsi alla nuova situazione, nella quale il sistema è cambiato profondamente, trattando le regole disfunzionali che bloccano i cambiamenti adattativi e facendo sì che nessun membro del sistema famigliare risulti particolarmente colpito nel  processo di transizione.</a:t>
            </a:r>
            <a:endParaRPr/>
          </a:p>
        </p:txBody>
      </p:sp>
      <p:sp>
        <p:nvSpPr>
          <p:cNvPr id="125" name="CustomShape 3"/>
          <p:cNvSpPr/>
          <p:nvPr/>
        </p:nvSpPr>
        <p:spPr>
          <a:xfrm>
            <a:off x="4932000" y="6309360"/>
            <a:ext cx="3758760" cy="363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algn="r">
              <a:lnSpc>
                <a:spcPct val="100000"/>
              </a:lnSpc>
            </a:pPr>
            <a:r>
              <a:rPr lang="it-IT" sz="1200">
                <a:solidFill>
                  <a:srgbClr val="8c95aa"/>
                </a:solidFill>
                <a:latin typeface="Calibri"/>
              </a:rPr>
              <a:t>Roberto Pereira. Méd. Psiquiatra. Dtor. EVNTF</a:t>
            </a: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3 Imagen" descr=""/>
          <p:cNvPicPr/>
          <p:nvPr/>
        </p:nvPicPr>
        <p:blipFill>
          <a:blip r:embed="rId1"/>
          <a:stretch>
            <a:fillRect/>
          </a:stretch>
        </p:blipFill>
        <p:spPr>
          <a:xfrm rot="10800000">
            <a:off x="1080" y="1440"/>
            <a:ext cx="9142920" cy="6855480"/>
          </a:xfrm>
          <a:prstGeom prst="rect">
            <a:avLst/>
          </a:prstGeom>
          <a:ln>
            <a:noFill/>
          </a:ln>
        </p:spPr>
      </p:pic>
      <p:sp>
        <p:nvSpPr>
          <p:cNvPr id="127" name="CustomShape 1"/>
          <p:cNvSpPr/>
          <p:nvPr/>
        </p:nvSpPr>
        <p:spPr>
          <a:xfrm>
            <a:off x="457200" y="274680"/>
            <a:ext cx="8228520" cy="2101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it-IT" sz="3600">
                <a:solidFill>
                  <a:srgbClr val="1f497d"/>
                </a:solidFill>
                <a:latin typeface="Calibri"/>
              </a:rPr>
              <a:t>Alcuni sotto-sistemi, alcuni gruppi sociali stanno soffrendo con maggiore intensità</a:t>
            </a:r>
            <a:endParaRPr/>
          </a:p>
          <a:p>
            <a:pPr>
              <a:lnSpc>
                <a:spcPct val="100000"/>
              </a:lnSpc>
            </a:pPr>
            <a:r>
              <a:rPr lang="it-IT" sz="2800">
                <a:solidFill>
                  <a:srgbClr val="1f497d"/>
                </a:solidFill>
                <a:latin typeface="Calibri"/>
              </a:rPr>
              <a:t>non solo l'effetto della crisi, ma anche quello delle soluzioni tentate.</a:t>
            </a:r>
            <a:endParaRPr/>
          </a:p>
        </p:txBody>
      </p:sp>
      <p:sp>
        <p:nvSpPr>
          <p:cNvPr id="128" name="CustomShape 2"/>
          <p:cNvSpPr/>
          <p:nvPr/>
        </p:nvSpPr>
        <p:spPr>
          <a:xfrm>
            <a:off x="457200" y="1845000"/>
            <a:ext cx="8228520" cy="4136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it-IT" sz="3000">
                <a:solidFill>
                  <a:srgbClr val="000000"/>
                </a:solidFill>
                <a:latin typeface="Calibri"/>
              </a:rPr>
              <a:t>Ne indichiamo due:</a:t>
            </a:r>
            <a:endParaRPr/>
          </a:p>
          <a:p>
            <a:pPr>
              <a:lnSpc>
                <a:spcPct val="100000"/>
              </a:lnSpc>
            </a:pPr>
            <a:r>
              <a:rPr lang="it-IT" sz="3000">
                <a:solidFill>
                  <a:srgbClr val="000000"/>
                </a:solidFill>
                <a:latin typeface="Calibri"/>
              </a:rPr>
              <a:t> 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3000">
                <a:solidFill>
                  <a:srgbClr val="000000"/>
                </a:solidFill>
                <a:latin typeface="Calibri"/>
              </a:rPr>
              <a:t>I giovani, la disoccupazione dei quali raggiunge il 50% in paesi come la Spagna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3000">
                <a:solidFill>
                  <a:srgbClr val="000000"/>
                </a:solidFill>
                <a:latin typeface="Calibri"/>
              </a:rPr>
              <a:t>Gli strati sociali più disagiati, dei quali la quale capacità economica e di salute si sono deteriorate in modo considerevole.</a:t>
            </a:r>
            <a:endParaRPr/>
          </a:p>
        </p:txBody>
      </p:sp>
      <p:sp>
        <p:nvSpPr>
          <p:cNvPr id="129" name="CustomShape 3"/>
          <p:cNvSpPr/>
          <p:nvPr/>
        </p:nvSpPr>
        <p:spPr>
          <a:xfrm>
            <a:off x="4932000" y="6309360"/>
            <a:ext cx="3758760" cy="363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algn="r">
              <a:lnSpc>
                <a:spcPct val="100000"/>
              </a:lnSpc>
            </a:pPr>
            <a:r>
              <a:rPr lang="it-IT" sz="1200">
                <a:solidFill>
                  <a:srgbClr val="8c95aa"/>
                </a:solidFill>
                <a:latin typeface="Calibri"/>
              </a:rPr>
              <a:t>Roberto Pereira. Méd. Psiquiatra. Dtor. EVNTF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3 Imagen" descr=""/>
          <p:cNvPicPr/>
          <p:nvPr/>
        </p:nvPicPr>
        <p:blipFill>
          <a:blip r:embed="rId1"/>
          <a:stretch>
            <a:fillRect/>
          </a:stretch>
        </p:blipFill>
        <p:spPr>
          <a:xfrm rot="10800000">
            <a:off x="1080" y="1440"/>
            <a:ext cx="9142920" cy="6855480"/>
          </a:xfrm>
          <a:prstGeom prst="rect">
            <a:avLst/>
          </a:prstGeom>
          <a:ln>
            <a:noFill/>
          </a:ln>
        </p:spPr>
      </p:pic>
      <p:sp>
        <p:nvSpPr>
          <p:cNvPr id="131" name="CustomShape 1"/>
          <p:cNvSpPr/>
          <p:nvPr/>
        </p:nvSpPr>
        <p:spPr>
          <a:xfrm>
            <a:off x="467640" y="548640"/>
            <a:ext cx="8228520" cy="1510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it-IT" sz="4400">
                <a:solidFill>
                  <a:srgbClr val="1f497d"/>
                </a:solidFill>
                <a:latin typeface="Calibri"/>
              </a:rPr>
              <a:t>Effetti della crisi sulla domanda registrata nel CSM</a:t>
            </a:r>
            <a:endParaRPr/>
          </a:p>
        </p:txBody>
      </p:sp>
      <p:sp>
        <p:nvSpPr>
          <p:cNvPr id="132" name="CustomShape 2"/>
          <p:cNvSpPr/>
          <p:nvPr/>
        </p:nvSpPr>
        <p:spPr>
          <a:xfrm>
            <a:off x="457200" y="2709000"/>
            <a:ext cx="8228520" cy="2231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it-IT" sz="4400">
                <a:solidFill>
                  <a:srgbClr val="000000"/>
                </a:solidFill>
                <a:latin typeface="Calibri"/>
              </a:rPr>
              <a:t>La crisi ha fatto esplodere la domanda nel CSM.</a:t>
            </a:r>
            <a:endParaRPr/>
          </a:p>
        </p:txBody>
      </p:sp>
      <p:sp>
        <p:nvSpPr>
          <p:cNvPr id="133" name="CustomShape 3"/>
          <p:cNvSpPr/>
          <p:nvPr/>
        </p:nvSpPr>
        <p:spPr>
          <a:xfrm>
            <a:off x="4932000" y="6309360"/>
            <a:ext cx="3758760" cy="363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algn="r">
              <a:lnSpc>
                <a:spcPct val="100000"/>
              </a:lnSpc>
            </a:pPr>
            <a:r>
              <a:rPr lang="it-IT" sz="1200">
                <a:solidFill>
                  <a:srgbClr val="8c95aa"/>
                </a:solidFill>
                <a:latin typeface="Calibri"/>
              </a:rPr>
              <a:t>Roberto Pereira. Méd. Psiquiatra. Dtor. EVNTF</a:t>
            </a:r>
            <a:endParaRPr/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3 Imagen" descr=""/>
          <p:cNvPicPr/>
          <p:nvPr/>
        </p:nvPicPr>
        <p:blipFill>
          <a:blip r:embed="rId1"/>
          <a:stretch>
            <a:fillRect/>
          </a:stretch>
        </p:blipFill>
        <p:spPr>
          <a:xfrm rot="10800000">
            <a:off x="1080" y="1440"/>
            <a:ext cx="9142920" cy="6855480"/>
          </a:xfrm>
          <a:prstGeom prst="rect">
            <a:avLst/>
          </a:prstGeom>
          <a:ln>
            <a:noFill/>
          </a:ln>
        </p:spPr>
      </p:pic>
      <p:sp>
        <p:nvSpPr>
          <p:cNvPr id="135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it-IT" sz="4400">
                <a:solidFill>
                  <a:srgbClr val="1f497d"/>
                </a:solidFill>
                <a:latin typeface="Calibri"/>
              </a:rPr>
              <a:t>Effetti non immediati</a:t>
            </a:r>
            <a:endParaRPr/>
          </a:p>
        </p:txBody>
      </p:sp>
      <p:sp>
        <p:nvSpPr>
          <p:cNvPr id="136" name="CustomShape 2"/>
          <p:cNvSpPr/>
          <p:nvPr/>
        </p:nvSpPr>
        <p:spPr>
          <a:xfrm>
            <a:off x="457200" y="1816200"/>
            <a:ext cx="8228520" cy="35560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3200">
                <a:solidFill>
                  <a:srgbClr val="000000"/>
                </a:solidFill>
                <a:latin typeface="Calibri"/>
              </a:rPr>
              <a:t>Un paio di anni dopo l'inizio della crisi.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it-IT" sz="3200">
                <a:solidFill>
                  <a:srgbClr val="000000"/>
                </a:solidFill>
                <a:latin typeface="Calibri"/>
              </a:rPr>
              <a:t>Quando i sistemi di ammortizzazione delle conseguenze economiche – prestazioni sociali, reti socio-famigliari – cominciamo ad essere a loro volta coinvolte.</a:t>
            </a:r>
            <a:endParaRPr/>
          </a:p>
        </p:txBody>
      </p:sp>
      <p:sp>
        <p:nvSpPr>
          <p:cNvPr id="137" name="CustomShape 3"/>
          <p:cNvSpPr/>
          <p:nvPr/>
        </p:nvSpPr>
        <p:spPr>
          <a:xfrm>
            <a:off x="4932000" y="6309360"/>
            <a:ext cx="3758760" cy="363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algn="r">
              <a:lnSpc>
                <a:spcPct val="100000"/>
              </a:lnSpc>
            </a:pPr>
            <a:r>
              <a:rPr lang="it-IT" sz="1200">
                <a:solidFill>
                  <a:srgbClr val="8c95aa"/>
                </a:solidFill>
                <a:latin typeface="Calibri"/>
              </a:rPr>
              <a:t>Roberto Pereira. Méd. Psiquiatra. Dtor. EVNTF</a:t>
            </a:r>
            <a:endParaRPr/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3 Imagen" descr=""/>
          <p:cNvPicPr/>
          <p:nvPr/>
        </p:nvPicPr>
        <p:blipFill>
          <a:blip r:embed="rId1"/>
          <a:stretch>
            <a:fillRect/>
          </a:stretch>
        </p:blipFill>
        <p:spPr>
          <a:xfrm rot="10800000">
            <a:off x="1080" y="1440"/>
            <a:ext cx="9142920" cy="6855480"/>
          </a:xfrm>
          <a:prstGeom prst="rect">
            <a:avLst/>
          </a:prstGeom>
          <a:ln>
            <a:noFill/>
          </a:ln>
        </p:spPr>
      </p:pic>
      <p:sp>
        <p:nvSpPr>
          <p:cNvPr id="139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it-IT" sz="4400">
                <a:solidFill>
                  <a:srgbClr val="1f497d"/>
                </a:solidFill>
                <a:latin typeface="Calibri"/>
              </a:rPr>
              <a:t>Periodo 2012 - 2015</a:t>
            </a:r>
            <a:endParaRPr/>
          </a:p>
        </p:txBody>
      </p:sp>
      <p:sp>
        <p:nvSpPr>
          <p:cNvPr id="140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  <a:noFill/>
          <a:ln>
            <a:noFill/>
          </a:ln>
        </p:spPr>
      </p:sp>
      <p:sp>
        <p:nvSpPr>
          <p:cNvPr id="141" name="CustomShape 3"/>
          <p:cNvSpPr/>
          <p:nvPr/>
        </p:nvSpPr>
        <p:spPr>
          <a:xfrm>
            <a:off x="4932000" y="6309360"/>
            <a:ext cx="3758760" cy="363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algn="r">
              <a:lnSpc>
                <a:spcPct val="100000"/>
              </a:lnSpc>
            </a:pPr>
            <a:r>
              <a:rPr lang="it-IT" sz="1200">
                <a:solidFill>
                  <a:srgbClr val="8c95aa"/>
                </a:solidFill>
                <a:latin typeface="Calibri"/>
              </a:rPr>
              <a:t>Roberto Pereira. Méd. Psiquiatra. Dtor. EVNTF</a:t>
            </a:r>
            <a:endParaRPr/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2" name="8 Gráfico"/>
          <p:cNvGraphicFramePr/>
          <p:nvPr/>
        </p:nvGraphicFramePr>
        <p:xfrm>
          <a:off x="1691640" y="980640"/>
          <a:ext cx="6047640" cy="4895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3" name="CustomShape 1"/>
          <p:cNvSpPr/>
          <p:nvPr/>
        </p:nvSpPr>
        <p:spPr>
          <a:xfrm>
            <a:off x="6062400" y="6111720"/>
            <a:ext cx="2284920" cy="363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r>
              <a:rPr lang="it-IT" sz="1000">
                <a:solidFill>
                  <a:srgbClr val="a7a49a"/>
                </a:solidFill>
                <a:latin typeface="Verdana"/>
              </a:rPr>
              <a:t>Roberto Pereira. Méd. Psiquiatra. Dtor. EVNTF</a:t>
            </a:r>
            <a:endParaRPr/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