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32.xml" ContentType="application/vnd.openxmlformats-officedocument.drawingml.chart+xml"/>
  <Override PartName="/ppt/charts/chart31.xml" ContentType="application/vnd.openxmlformats-officedocument.drawingml.chart+xml"/>
  <Override PartName="/ppt/charts/chart30.xml" ContentType="application/vnd.openxmlformats-officedocument.drawingml.chart+xml"/>
  <Override PartName="/ppt/charts/chart29.xml" ContentType="application/vnd.openxmlformats-officedocument.drawingml.chart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6.jpeg" ContentType="image/jpeg"/>
  <Override PartName="/ppt/media/image25.jpeg" ContentType="image/jpeg"/>
  <Override PartName="/ppt/media/image22.jpeg" ContentType="image/jpeg"/>
  <Override PartName="/ppt/media/image23.jpeg" ContentType="image/jpeg"/>
  <Override PartName="/ppt/media/image21.jpeg" ContentType="image/jpeg"/>
  <Override PartName="/ppt/media/image24.jpeg" ContentType="image/jpeg"/>
  <Override PartName="/ppt/media/image19.jpeg" ContentType="image/jpeg"/>
  <Override PartName="/ppt/media/image18.jpeg" ContentType="image/jpeg"/>
  <Override PartName="/ppt/media/image17.jpeg" ContentType="image/jpeg"/>
  <Override PartName="/ppt/media/image16.jpeg" ContentType="image/jpeg"/>
  <Override PartName="/ppt/media/image15.jpeg" ContentType="image/jpeg"/>
  <Override PartName="/ppt/media/image11.jpeg" ContentType="image/jpeg"/>
  <Override PartName="/ppt/media/image8.jpeg" ContentType="image/jpeg"/>
  <Override PartName="/ppt/media/image7.jpeg" ContentType="image/jpeg"/>
  <Override PartName="/ppt/media/image6.png" ContentType="image/png"/>
  <Override PartName="/ppt/media/image10.jpeg" ContentType="image/jpeg"/>
  <Override PartName="/ppt/media/image27.jpeg" ContentType="image/jpeg"/>
  <Override PartName="/ppt/media/image5.png" ContentType="image/png"/>
  <Override PartName="/ppt/media/image4.png" ContentType="image/png"/>
  <Override PartName="/ppt/media/image13.jpeg" ContentType="image/jpeg"/>
  <Override PartName="/ppt/media/image20.jpeg" ContentType="image/jpeg"/>
  <Override PartName="/ppt/media/image12.jpeg" ContentType="image/jpeg"/>
  <Override PartName="/ppt/media/image3.png" ContentType="image/png"/>
  <Override PartName="/ppt/media/image9.jpeg" ContentType="image/jpeg"/>
  <Override PartName="/ppt/media/image2.png" ContentType="image/png"/>
  <Override PartName="/ppt/media/image14.jpeg" ContentType="image/jpe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
</Relationships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>
                <a:solidFill>
                  <a:srgbClr val="000000"/>
                </a:solidFill>
                <a:latin typeface="Verdana"/>
                <a:ea typeface="DejaVu Sans"/>
              </a:rPr>
              <a:t>Total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label 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97f00"/>
            </a:solidFill>
            <a:ln w="28440">
              <a:solidFill>
                <a:srgbClr val="f97f00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147</c:v>
                </c:pt>
                <c:pt idx="1">
                  <c:v>191</c:v>
                </c:pt>
                <c:pt idx="2">
                  <c:v>232</c:v>
                </c:pt>
                <c:pt idx="3">
                  <c:v>272</c:v>
                </c:pt>
              </c:numCache>
            </c:numRef>
          </c:val>
        </c:ser>
        <c:marker val="0"/>
        <c:axId val="69914409"/>
        <c:axId val="30398881"/>
      </c:lineChart>
      <c:catAx>
        <c:axId val="6991440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30398881"/>
        <c:crosses val="autoZero"/>
        <c:auto val="1"/>
        <c:lblAlgn val="ctr"/>
        <c:lblOffset val="100"/>
      </c:catAx>
      <c:valAx>
        <c:axId val="3039888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69914409"/>
        <c:crossesAt val="0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>
                <a:solidFill>
                  <a:srgbClr val="000000"/>
                </a:solidFill>
                <a:latin typeface="Verdana"/>
                <a:ea typeface="DejaVu Sans"/>
              </a:rPr>
              <a:t>Reinicios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label 0</c:f>
              <c:strCache>
                <c:ptCount val="1"/>
                <c:pt idx="0">
                  <c:v>Reinicios</c:v>
                </c:pt>
              </c:strCache>
            </c:strRef>
          </c:tx>
          <c:spPr>
            <a:solidFill>
              <a:srgbClr val="f97f00"/>
            </a:solidFill>
            <a:ln w="28440">
              <a:solidFill>
                <a:srgbClr val="f97f00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69</c:v>
                </c:pt>
                <c:pt idx="1">
                  <c:v>85</c:v>
                </c:pt>
                <c:pt idx="2">
                  <c:v>96</c:v>
                </c:pt>
                <c:pt idx="3">
                  <c:v>143</c:v>
                </c:pt>
              </c:numCache>
            </c:numRef>
          </c:val>
        </c:ser>
        <c:marker val="0"/>
        <c:axId val="81876455"/>
        <c:axId val="51455184"/>
      </c:lineChart>
      <c:catAx>
        <c:axId val="8187645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51455184"/>
        <c:crosses val="autoZero"/>
        <c:auto val="1"/>
        <c:lblAlgn val="ctr"/>
        <c:lblOffset val="100"/>
      </c:catAx>
      <c:valAx>
        <c:axId val="51455184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81876455"/>
        <c:crossesAt val="0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>
                <a:solidFill>
                  <a:srgbClr val="000000"/>
                </a:solidFill>
                <a:latin typeface="Verdana"/>
                <a:ea typeface="DejaVu Sans"/>
              </a:rPr>
              <a:t>Nuevos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label 0</c:f>
              <c:strCache>
                <c:ptCount val="1"/>
                <c:pt idx="0">
                  <c:v>Nuevos</c:v>
                </c:pt>
              </c:strCache>
            </c:strRef>
          </c:tx>
          <c:spPr>
            <a:solidFill>
              <a:srgbClr val="f97f00"/>
            </a:solidFill>
            <a:ln w="28440">
              <a:solidFill>
                <a:srgbClr val="f97f00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78</c:v>
                </c:pt>
                <c:pt idx="1">
                  <c:v>106</c:v>
                </c:pt>
                <c:pt idx="2">
                  <c:v>136</c:v>
                </c:pt>
                <c:pt idx="3">
                  <c:v>129</c:v>
                </c:pt>
              </c:numCache>
            </c:numRef>
          </c:val>
        </c:ser>
        <c:marker val="0"/>
        <c:axId val="98262007"/>
        <c:axId val="27356786"/>
      </c:lineChart>
      <c:catAx>
        <c:axId val="98262007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7356786"/>
        <c:crosses val="autoZero"/>
        <c:auto val="1"/>
        <c:lblAlgn val="ctr"/>
        <c:lblOffset val="100"/>
      </c:catAx>
      <c:valAx>
        <c:axId val="27356786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98262007"/>
        <c:crossesAt val="0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label 0</c:f>
              <c:strCache>
                <c:ptCount val="1"/>
                <c:pt idx="0">
                  <c:v>Reinicios</c:v>
                </c:pt>
              </c:strCache>
            </c:strRef>
          </c:tx>
          <c:spPr>
            <a:solidFill>
              <a:srgbClr val="f97f00"/>
            </a:solidFill>
            <a:ln w="28440">
              <a:solidFill>
                <a:srgbClr val="f97f00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69</c:v>
                </c:pt>
                <c:pt idx="1">
                  <c:v>85</c:v>
                </c:pt>
                <c:pt idx="2">
                  <c:v>96</c:v>
                </c:pt>
                <c:pt idx="3">
                  <c:v>143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Nuevos</c:v>
                </c:pt>
              </c:strCache>
            </c:strRef>
          </c:tx>
          <c:spPr>
            <a:solidFill>
              <a:srgbClr val="bd0c1f"/>
            </a:solidFill>
            <a:ln w="28440">
              <a:solidFill>
                <a:srgbClr val="bd0c1f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78</c:v>
                </c:pt>
                <c:pt idx="1">
                  <c:v>106</c:v>
                </c:pt>
                <c:pt idx="2">
                  <c:v>136</c:v>
                </c:pt>
                <c:pt idx="3">
                  <c:v>129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35e94"/>
            </a:solidFill>
            <a:ln w="28440">
              <a:solidFill>
                <a:srgbClr val="035e94"/>
              </a:solidFill>
              <a:round/>
            </a:ln>
          </c:spPr>
          <c:marker>
            <c:symbol val="none"/>
          </c:marke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147</c:v>
                </c:pt>
                <c:pt idx="1">
                  <c:v>191</c:v>
                </c:pt>
                <c:pt idx="2">
                  <c:v>232</c:v>
                </c:pt>
                <c:pt idx="3">
                  <c:v>272</c:v>
                </c:pt>
              </c:numCache>
            </c:numRef>
          </c:val>
        </c:ser>
        <c:marker val="0"/>
        <c:axId val="23872118"/>
        <c:axId val="80343384"/>
      </c:lineChart>
      <c:catAx>
        <c:axId val="2387211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80343384"/>
        <c:crosses val="autoZero"/>
        <c:auto val="1"/>
        <c:lblAlgn val="ctr"/>
        <c:lblOffset val="100"/>
      </c:catAx>
      <c:valAx>
        <c:axId val="80343384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3872118"/>
        <c:crossesAt val="0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it-IT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73" name="CustomShape 2"/>
          <p:cNvSpPr/>
          <p:nvPr/>
        </p:nvSpPr>
        <p:spPr>
          <a:xfrm>
            <a:off x="418680" y="434160"/>
            <a:ext cx="8305560" cy="548532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  <a:ln w="9000">
            <a:noFill/>
          </a:ln>
        </p:spPr>
      </p:sp>
      <p:sp>
        <p:nvSpPr>
          <p:cNvPr id="74" name="CustomShape 3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7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30.xml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31.xml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32.xml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29.xm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4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12" name="CustomShape 1"/>
          <p:cNvSpPr/>
          <p:nvPr/>
        </p:nvSpPr>
        <p:spPr>
          <a:xfrm>
            <a:off x="685800" y="1412640"/>
            <a:ext cx="7771320" cy="2303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it-IT" sz="3200">
                <a:solidFill>
                  <a:srgbClr val="10243e"/>
                </a:solidFill>
                <a:latin typeface="Calibri"/>
              </a:rPr>
              <a:t>Crisi sistemica: economica sociale e famigliare. I suoi effetti sulla Rete socio-famigliare e sulle consultazioni in un Centro di salute mentale.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it-IT" sz="2800">
                <a:solidFill>
                  <a:srgbClr val="1f497d"/>
                </a:solidFill>
                <a:latin typeface="Calibri"/>
              </a:rPr>
              <a:t>CONGRESSO INTERNAZIONALE "Sistemi sociali e sistemi familiari tra crisi e sviluppo - L'approccio sistemico alle povertà"</a:t>
            </a:r>
            <a:endParaRPr/>
          </a:p>
          <a:p>
            <a:pPr algn="r">
              <a:lnSpc>
                <a:spcPct val="100000"/>
              </a:lnSpc>
            </a:pPr>
            <a:r>
              <a:rPr b="1" lang="it-IT" sz="2800">
                <a:solidFill>
                  <a:srgbClr val="1f497d"/>
                </a:solidFill>
                <a:latin typeface="Calibri"/>
              </a:rPr>
              <a:t>Roberto Pereira</a:t>
            </a:r>
            <a:endParaRPr/>
          </a:p>
          <a:p>
            <a:pPr algn="r">
              <a:lnSpc>
                <a:spcPct val="100000"/>
              </a:lnSpc>
            </a:pPr>
            <a:r>
              <a:rPr b="1" lang="it-IT" sz="2800">
                <a:solidFill>
                  <a:srgbClr val="1f497d"/>
                </a:solidFill>
                <a:latin typeface="Calibri"/>
              </a:rPr>
              <a:t>Meico Psichiatra, Dtor. EVNTF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2 Gráfico"/>
          <p:cNvGraphicFramePr/>
          <p:nvPr/>
        </p:nvGraphicFramePr>
        <p:xfrm>
          <a:off x="1907640" y="980640"/>
          <a:ext cx="5831640" cy="446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5" name="CustomShape 1"/>
          <p:cNvSpPr/>
          <p:nvPr/>
        </p:nvSpPr>
        <p:spPr>
          <a:xfrm>
            <a:off x="2555640" y="3573000"/>
            <a:ext cx="502920" cy="272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1200">
                <a:solidFill>
                  <a:srgbClr val="000000"/>
                </a:solidFill>
                <a:latin typeface="Verdana"/>
              </a:rPr>
              <a:t>69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6062400" y="6111720"/>
            <a:ext cx="228492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it-IT" sz="1000">
                <a:solidFill>
                  <a:srgbClr val="a7a49a"/>
                </a:solidFill>
                <a:latin typeface="Verdana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7 Gráfico"/>
          <p:cNvGraphicFramePr/>
          <p:nvPr/>
        </p:nvGraphicFramePr>
        <p:xfrm>
          <a:off x="1475640" y="908640"/>
          <a:ext cx="5903640" cy="482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8" name="CustomShape 1"/>
          <p:cNvSpPr/>
          <p:nvPr/>
        </p:nvSpPr>
        <p:spPr>
          <a:xfrm>
            <a:off x="6062400" y="6111720"/>
            <a:ext cx="228492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it-IT" sz="1000">
                <a:solidFill>
                  <a:srgbClr val="a7a49a"/>
                </a:solidFill>
                <a:latin typeface="Verdana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1 Gráfico"/>
          <p:cNvGraphicFramePr/>
          <p:nvPr/>
        </p:nvGraphicFramePr>
        <p:xfrm>
          <a:off x="2051640" y="1196640"/>
          <a:ext cx="5183640" cy="453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0" name="CustomShape 1"/>
          <p:cNvSpPr/>
          <p:nvPr/>
        </p:nvSpPr>
        <p:spPr>
          <a:xfrm>
            <a:off x="2267640" y="980640"/>
            <a:ext cx="4607280" cy="33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Verdana"/>
              </a:rPr>
              <a:t>Derivaciones 1º Trimestre 2012-2015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6062400" y="6111720"/>
            <a:ext cx="228492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it-IT" sz="1000">
                <a:solidFill>
                  <a:srgbClr val="a7a49a"/>
                </a:solidFill>
                <a:latin typeface="Verdana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5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Quali sono le patologie che sono aumentate?</a:t>
            </a:r>
            <a:endParaRPr/>
          </a:p>
        </p:txBody>
      </p:sp>
      <p:sp>
        <p:nvSpPr>
          <p:cNvPr id="154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3200">
                <a:solidFill>
                  <a:srgbClr val="000000"/>
                </a:solidFill>
                <a:latin typeface="Calibri"/>
              </a:rPr>
              <a:t>Patologie non severe: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Disturbi di ansia e quadri depressivi lievi e moderati.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Disturbi adattativi, specialmente legati alla perdita e problemi di lavoro.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Problemi di coppia.</a:t>
            </a:r>
            <a:endParaRPr/>
          </a:p>
        </p:txBody>
      </p:sp>
      <p:sp>
        <p:nvSpPr>
          <p:cNvPr id="155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57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b="1" lang="it-IT" sz="4400">
                <a:solidFill>
                  <a:srgbClr val="1f497d"/>
                </a:solidFill>
                <a:latin typeface="Calibri"/>
              </a:rPr>
              <a:t>Cambiamenti nella domanda delle coppie</a:t>
            </a:r>
            <a:endParaRPr/>
          </a:p>
        </p:txBody>
      </p:sp>
      <p:sp>
        <p:nvSpPr>
          <p:cNvPr id="158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Diminuzione dei divorzi in Spagna.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Maggiore difficoltà per i costi economici che comportano il mantenere due abitazioni e il raddoppio dei costi. Aumento della conflittualità famigliare o di coppia.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Molte coppie continuano a vivere assieme.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Aumento corrispondente della domanda di consultazione.</a:t>
            </a:r>
            <a:endParaRPr/>
          </a:p>
        </p:txBody>
      </p:sp>
      <p:sp>
        <p:nvSpPr>
          <p:cNvPr id="159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-214560" y="-14400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6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Consultazioni per problemi di lavoro</a:t>
            </a:r>
            <a:endParaRPr/>
          </a:p>
        </p:txBody>
      </p:sp>
      <p:sp>
        <p:nvSpPr>
          <p:cNvPr id="162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La crisi economica porta a sopportare di più le situazioni di disagio.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Si accettano lavori in condizioni faticose o sottoqualificati.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Salari molto ridotti in relazione alla categoria o intensità del lavoro.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Tutto questo impatta </a:t>
            </a:r>
            <a:r>
              <a:rPr b="1" lang="it-IT" sz="3200">
                <a:solidFill>
                  <a:srgbClr val="000000"/>
                </a:solidFill>
                <a:latin typeface="Calibri"/>
              </a:rPr>
              <a:t>sull'autostima.</a:t>
            </a:r>
            <a:endParaRPr/>
          </a:p>
        </p:txBody>
      </p:sp>
      <p:sp>
        <p:nvSpPr>
          <p:cNvPr id="163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6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b="1" lang="it-IT" sz="4400">
                <a:solidFill>
                  <a:srgbClr val="1f497d"/>
                </a:solidFill>
                <a:latin typeface="Calibri"/>
              </a:rPr>
              <a:t>Disturbi adattativi relazionati con la perdita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457200" y="2061000"/>
            <a:ext cx="8228520" cy="3023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Lutti, rotture amorose.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Lo stress sociale come altri effetti della crisi.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Le reti sociali di aiuto, cosi importanti in queste circostanze, hanno perso la capacità di contenimento e di appoggio.</a:t>
            </a:r>
            <a:endParaRPr/>
          </a:p>
        </p:txBody>
      </p:sp>
      <p:sp>
        <p:nvSpPr>
          <p:cNvPr id="167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457200" y="274680"/>
            <a:ext cx="8228520" cy="195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Disturbi di ansia e/o depressivi lievi o moderati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457200" y="2493000"/>
            <a:ext cx="8228520" cy="2591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Riduzione della spesa nelle consultazioni in ambito privato.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Questo volume di pazienti privati si rivolge alla rete pubblica.</a:t>
            </a: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73" name="CustomShape 1"/>
          <p:cNvSpPr/>
          <p:nvPr/>
        </p:nvSpPr>
        <p:spPr>
          <a:xfrm>
            <a:off x="457200" y="45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3600">
                <a:solidFill>
                  <a:srgbClr val="1f497d"/>
                </a:solidFill>
                <a:latin typeface="Calibri"/>
              </a:rPr>
              <a:t>La TF come alternativa all'aumento delle consultazioni in tempo di crisi</a:t>
            </a: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457200" y="196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2800">
                <a:solidFill>
                  <a:srgbClr val="000000"/>
                </a:solidFill>
                <a:latin typeface="Calibri"/>
              </a:rPr>
              <a:t>La TF sistemica è un modello psicoterapeutico specialmente indicato per il suo utilizzo nel Settore Pubblico della salute per: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Il </a:t>
            </a:r>
            <a:r>
              <a:rPr i="1" lang="it-IT" sz="2800">
                <a:solidFill>
                  <a:srgbClr val="000000"/>
                </a:solidFill>
                <a:latin typeface="Calibri"/>
              </a:rPr>
              <a:t>sistema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 Terapeutico.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Gli obiettivi della Terapia.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Le Indicazioni.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Economia di risorse: attenzione alle famiglie multisintomatiche.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Attenzione privilegiata al Contesto.</a:t>
            </a:r>
            <a:endParaRPr/>
          </a:p>
        </p:txBody>
      </p:sp>
      <p:sp>
        <p:nvSpPr>
          <p:cNvPr id="175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Il sistema</a:t>
            </a:r>
            <a:r>
              <a:rPr b="1" i="1" lang="it-IT" sz="4400">
                <a:solidFill>
                  <a:srgbClr val="1f497d"/>
                </a:solidFill>
                <a:latin typeface="Calibri"/>
              </a:rPr>
              <a:t> </a:t>
            </a:r>
            <a:r>
              <a:rPr b="1" lang="it-IT" sz="4400">
                <a:solidFill>
                  <a:srgbClr val="1f497d"/>
                </a:solidFill>
                <a:latin typeface="Calibri"/>
              </a:rPr>
              <a:t>Terapeutico è:</a:t>
            </a:r>
            <a:endParaRPr/>
          </a:p>
        </p:txBody>
      </p:sp>
      <p:sp>
        <p:nvSpPr>
          <p:cNvPr id="178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Flessibile.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Rinegoziabile in ogni sessione.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Con sessioni di lunga durata però distanziate nel tempo.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Ogni sessione può essere concepita come una unitù di trattamento.</a:t>
            </a:r>
            <a:endParaRPr/>
          </a:p>
        </p:txBody>
      </p:sp>
      <p:sp>
        <p:nvSpPr>
          <p:cNvPr id="179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432000" y="21600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CRISI SISTEMICA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Crisi di tale entità da produrre cambiamenti profondi nel modo di intendere e fare le cose, nel  modo di vedere il mondo.</a:t>
            </a:r>
            <a:endParaRPr/>
          </a:p>
          <a:p>
            <a:pPr>
              <a:lnSpc>
                <a:spcPct val="100000"/>
              </a:lnSpc>
            </a:pPr>
            <a:r>
              <a:rPr lang="it-IT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Negli ultimi 2000 anni ce ne sono state 17. L'ultima, quella del 1929, questa sarebbe la nr. 18.</a:t>
            </a:r>
            <a:endParaRPr/>
          </a:p>
        </p:txBody>
      </p:sp>
      <p:sp>
        <p:nvSpPr>
          <p:cNvPr id="117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8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Gli Obiettivi del trattamento permettono: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Una definizione iniziale e precisa degli Obiettivi Terapeutici.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Sviluppare Obiettivi differenziati centrati su: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Risoluzione del problema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Modificazioni Funzionali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Modificazioni Strutturali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Lavoro Preventivo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3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8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Indicazioni di Intervento famigliare: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457200" y="1989000"/>
            <a:ext cx="8228520" cy="309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4000">
                <a:solidFill>
                  <a:srgbClr val="000000"/>
                </a:solidFill>
                <a:latin typeface="Calibri"/>
              </a:rPr>
              <a:t>Tutti quei casi nei quali, una volta valutata la situazione, possiamo formulare l'ipotesi che l'intervento famigliare favorirà la sua evoluzione.</a:t>
            </a:r>
            <a:endParaRPr/>
          </a:p>
        </p:txBody>
      </p:sp>
      <p:sp>
        <p:nvSpPr>
          <p:cNvPr id="187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8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La sua utilizzazione risulta utile in: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600">
                <a:solidFill>
                  <a:srgbClr val="000000"/>
                </a:solidFill>
                <a:latin typeface="Calibri"/>
              </a:rPr>
              <a:t>Alterazioni psichiatriche nell'Infanza e nell'Adolescenza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600">
                <a:solidFill>
                  <a:srgbClr val="000000"/>
                </a:solidFill>
                <a:latin typeface="Calibri"/>
              </a:rPr>
              <a:t>Disturbi psicotici, in particolare Schizofrenie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600">
                <a:solidFill>
                  <a:srgbClr val="000000"/>
                </a:solidFill>
                <a:latin typeface="Calibri"/>
              </a:rPr>
              <a:t>Alcolismo e Tossicodipendenze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600">
                <a:solidFill>
                  <a:srgbClr val="000000"/>
                </a:solidFill>
                <a:latin typeface="Calibri"/>
              </a:rPr>
              <a:t>Disturbi psicosomatici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it-IT" sz="2600">
                <a:solidFill>
                  <a:srgbClr val="000000"/>
                </a:solidFill>
                <a:latin typeface="Calibri"/>
              </a:rPr>
              <a:t>Disturbi relativi a processi di Separazione e Lutto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it-IT" sz="2600">
                <a:solidFill>
                  <a:srgbClr val="000000"/>
                </a:solidFill>
                <a:latin typeface="Calibri"/>
              </a:rPr>
              <a:t>Crisi famigliari e di coppia di qualunque tipo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600">
                <a:solidFill>
                  <a:srgbClr val="000000"/>
                </a:solidFill>
                <a:latin typeface="Calibri"/>
              </a:rPr>
              <a:t>Disturbi di Comportamento, specialmente quelli relativi alla Violenza: Maltrattamenti, Abusi, Violenze figlio-genitore, etc..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216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9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La TFS è utile anche per l'economia di risorse che comporta: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457200" y="196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A breve termine: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Trattamento di famiglie multisintomatiche</a:t>
            </a:r>
            <a:endParaRPr/>
          </a:p>
          <a:p>
            <a:pPr>
              <a:lnSpc>
                <a:spcPct val="100000"/>
              </a:lnSpc>
            </a:pPr>
            <a:r>
              <a:rPr lang="it-IT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A lungo termine: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Possibilità di un Lavoro Preventivo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Utilizzo delle risorse comunitarie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97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Attenzione privilegiata al Contesto: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457200" y="1960200"/>
            <a:ext cx="8228520" cy="333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Avvicinamento ai problemi da un punto di vista Ecologico: attenzione privilegiata al contesto nel quale si produce il sintomo.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Orientamento inevitabilmente comunitario.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Lavoro con le Reti di Sostegno e auito al paziente e alla famiglia.</a:t>
            </a: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201" name="CustomShape 1"/>
          <p:cNvSpPr/>
          <p:nvPr/>
        </p:nvSpPr>
        <p:spPr>
          <a:xfrm>
            <a:off x="457200" y="670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Il Paradosso dell'Attestazione di Incapacità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457200" y="2644200"/>
            <a:ext cx="8228520" cy="197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i="1" lang="it-IT" sz="4800">
                <a:solidFill>
                  <a:srgbClr val="000000"/>
                </a:solidFill>
                <a:latin typeface="Calibri"/>
              </a:rPr>
              <a:t>Se qualcuno si prende cura di me, mi deprimo ancora di più</a:t>
            </a:r>
            <a:endParaRPr/>
          </a:p>
        </p:txBody>
      </p:sp>
      <p:sp>
        <p:nvSpPr>
          <p:cNvPr id="203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Transizioni Psicosociali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457200" y="2392200"/>
            <a:ext cx="8228520" cy="2763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i="1" lang="it-IT" sz="3200">
                <a:solidFill>
                  <a:srgbClr val="000000"/>
                </a:solidFill>
                <a:latin typeface="Calibri"/>
              </a:rPr>
              <a:t>Crisi sufficientemente significativa da modificare in profondità la nostra visione del mondo. Crisi con un potenziale “traumatico” importante.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32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3200">
                <a:solidFill>
                  <a:srgbClr val="000000"/>
                </a:solidFill>
                <a:latin typeface="Calibri"/>
              </a:rPr>
              <a:t>Murray Parkes</a:t>
            </a:r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b="1" lang="it-IT" sz="4400">
                <a:solidFill>
                  <a:srgbClr val="1f497d"/>
                </a:solidFill>
                <a:latin typeface="Calibri"/>
              </a:rPr>
              <a:t>Quale metodo utilizziamo per trattare le famiglie?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57200" y="2032200"/>
            <a:ext cx="8228520" cy="3556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3200">
                <a:solidFill>
                  <a:srgbClr val="000000"/>
                </a:solidFill>
                <a:latin typeface="Calibri"/>
              </a:rPr>
              <a:t>Aiutare le famiglie ad adattarsi alla nuova situazione, nella quale il sistema è cambiato profondamente, trattando le regole disfunzionali che bloccano i cambiamenti adattativi e facendo sì che nessun membro del sistema famigliare risulti particolarmente colpito nel  processo di transizione.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457200" y="274680"/>
            <a:ext cx="8228520" cy="2101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3600">
                <a:solidFill>
                  <a:srgbClr val="1f497d"/>
                </a:solidFill>
                <a:latin typeface="Calibri"/>
              </a:rPr>
              <a:t>Alcuni sotto-sistemi, alcuni gruppi sociali stanno soffrendo con maggiore intensità</a:t>
            </a:r>
            <a:endParaRPr/>
          </a:p>
          <a:p>
            <a:pPr>
              <a:lnSpc>
                <a:spcPct val="100000"/>
              </a:lnSpc>
            </a:pPr>
            <a:r>
              <a:rPr lang="it-IT" sz="2800">
                <a:solidFill>
                  <a:srgbClr val="1f497d"/>
                </a:solidFill>
                <a:latin typeface="Calibri"/>
              </a:rPr>
              <a:t>non solo l'effetto della crisi, ma anche quello delle soluzioni tentate.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457200" y="1845000"/>
            <a:ext cx="8228520" cy="4136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3000">
                <a:solidFill>
                  <a:srgbClr val="000000"/>
                </a:solidFill>
                <a:latin typeface="Calibri"/>
              </a:rPr>
              <a:t>Ne indichiamo due:</a:t>
            </a:r>
            <a:endParaRPr/>
          </a:p>
          <a:p>
            <a:pPr>
              <a:lnSpc>
                <a:spcPct val="100000"/>
              </a:lnSpc>
            </a:pPr>
            <a:r>
              <a:rPr lang="it-IT" sz="3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000">
                <a:solidFill>
                  <a:srgbClr val="000000"/>
                </a:solidFill>
                <a:latin typeface="Calibri"/>
              </a:rPr>
              <a:t>I giovani, la disoccupazione dei quali raggiunge il 50% in paesi come la Spagna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000">
                <a:solidFill>
                  <a:srgbClr val="000000"/>
                </a:solidFill>
                <a:latin typeface="Calibri"/>
              </a:rPr>
              <a:t>Gli strati sociali più disagiati, dei quali la quale capacità economica e di salute si sono deteriorate in modo considerevole.</a:t>
            </a:r>
            <a:endParaRPr/>
          </a:p>
        </p:txBody>
      </p:sp>
      <p:sp>
        <p:nvSpPr>
          <p:cNvPr id="129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467640" y="548640"/>
            <a:ext cx="8228520" cy="151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Effetti della crisi sulla domanda registrata nel CSM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457200" y="2709000"/>
            <a:ext cx="8228520" cy="2231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La crisi ha fatto esplodere la domanda nel CSM.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Effetti non immediati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457200" y="1816200"/>
            <a:ext cx="8228520" cy="3556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Un paio di anni dopo l'inizio della crisi.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Quando i sistemi di ammortizzazione delle conseguenze economiche – prestazioni sociali, reti socio-famigliari – cominciamo ad essere a loro volta coinvolte.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3 Imagen" descr="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1080" y="144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it-IT" sz="4400">
                <a:solidFill>
                  <a:srgbClr val="1f497d"/>
                </a:solidFill>
                <a:latin typeface="Calibri"/>
              </a:rPr>
              <a:t>Periodo 2012 - 2015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CustomShape 3"/>
          <p:cNvSpPr/>
          <p:nvPr/>
        </p:nvSpPr>
        <p:spPr>
          <a:xfrm>
            <a:off x="4932000" y="6309360"/>
            <a:ext cx="375876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it-IT" sz="1200">
                <a:solidFill>
                  <a:srgbClr val="8c95aa"/>
                </a:solidFill>
                <a:latin typeface="Calibri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8 Gráfico"/>
          <p:cNvGraphicFramePr/>
          <p:nvPr/>
        </p:nvGraphicFramePr>
        <p:xfrm>
          <a:off x="1691640" y="980640"/>
          <a:ext cx="6047640" cy="489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3" name="CustomShape 1"/>
          <p:cNvSpPr/>
          <p:nvPr/>
        </p:nvSpPr>
        <p:spPr>
          <a:xfrm>
            <a:off x="6062400" y="6111720"/>
            <a:ext cx="2284920" cy="36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it-IT" sz="1000">
                <a:solidFill>
                  <a:srgbClr val="a7a49a"/>
                </a:solidFill>
                <a:latin typeface="Verdana"/>
              </a:rPr>
              <a:t>Roberto Pereira. Méd. Psiquiatra. Dtor. EVNTF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