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9.png" ContentType="image/png"/>
  <Override PartName="/ppt/media/image17.jpeg" ContentType="image/jpeg"/>
  <Override PartName="/ppt/media/image16.png" ContentType="image/png"/>
  <Override PartName="/ppt/media/image15.png" ContentType="image/png"/>
  <Override PartName="/ppt/media/image21.jpeg" ContentType="image/jpeg"/>
  <Override PartName="/ppt/media/image13.png" ContentType="image/png"/>
  <Override PartName="/ppt/media/image11.jpeg" ContentType="image/jpeg"/>
  <Override PartName="/ppt/media/image10.png" ContentType="image/png"/>
  <Override PartName="/ppt/media/image8.png" ContentType="image/png"/>
  <Override PartName="/ppt/media/image5.png" ContentType="image/png"/>
  <Override PartName="/ppt/media/image12.jpeg" ContentType="image/jpeg"/>
  <Override PartName="/ppt/media/image20.wmf" ContentType="image/x-wmf"/>
  <Override PartName="/ppt/media/image4.png" ContentType="image/png"/>
  <Override PartName="/ppt/media/image7.png" ContentType="image/png"/>
  <Override PartName="/ppt/media/image3.png" ContentType="image/png"/>
  <Override PartName="/ppt/media/image9.jpeg" ContentType="image/jpeg"/>
  <Override PartName="/ppt/media/image18.jpeg" ContentType="image/jpeg"/>
  <Override PartName="/ppt/media/image6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6"/>
                <c:pt idx="0">
                  <c:v>1. had clear goals</c:v>
                </c:pt>
                <c:pt idx="1">
                  <c:v>2. reached its goals</c:v>
                </c:pt>
                <c:pt idx="2">
                  <c:v>3. assisted in a profounder understanding of the systemic approach</c:v>
                </c:pt>
                <c:pt idx="3">
                  <c:v>4. made use of pre-existing knowledge</c:v>
                </c:pt>
                <c:pt idx="4">
                  <c:v>5. offered new therapeutic tools for dealing with your cases</c:v>
                </c:pt>
                <c:pt idx="5">
                  <c:v>6. fulfilled your expectations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4.81</c:v>
                </c:pt>
                <c:pt idx="1">
                  <c:v>4.81</c:v>
                </c:pt>
                <c:pt idx="2">
                  <c:v>4.86</c:v>
                </c:pt>
                <c:pt idx="3">
                  <c:v>4.48</c:v>
                </c:pt>
                <c:pt idx="4">
                  <c:v>4.81</c:v>
                </c:pt>
                <c:pt idx="5">
                  <c:v>4.71</c:v>
                </c:pt>
              </c:numCache>
            </c:numRef>
          </c:val>
        </c:ser>
        <c:gapWidth val="150"/>
        <c:axId val="49339642"/>
        <c:axId val="37153030"/>
      </c:barChart>
      <c:catAx>
        <c:axId val="4933964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7153030"/>
        <c:crosses val="autoZero"/>
        <c:auto val="1"/>
        <c:lblAlgn val="ctr"/>
        <c:lblOffset val="100"/>
      </c:catAx>
      <c:valAx>
        <c:axId val="37153030"/>
        <c:scaling>
          <c:orientation val="minMax"/>
          <c:max val="5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9339642"/>
        <c:crossesAt val="0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6"/>
                <c:pt idx="0">
                  <c:v>Β. The trainers…</c:v>
                </c:pt>
                <c:pt idx="1">
                  <c:v>7. had concrete knowledge of the CPD subject, in your view</c:v>
                </c:pt>
                <c:pt idx="2">
                  <c:v>8. offered new knowledge, techniques and therapeutic tools</c:v>
                </c:pt>
                <c:pt idx="3">
                  <c:v>9. encouraged trainees to ask questions</c:v>
                </c:pt>
                <c:pt idx="4">
                  <c:v>10. were consistent in their role requirements </c:v>
                </c:pt>
                <c:pt idx="5">
                  <c:v>11. managed to create a climate of intimacy and cooperation with the trainees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4.95</c:v>
                </c:pt>
                <c:pt idx="1">
                  <c:v>4.81</c:v>
                </c:pt>
                <c:pt idx="2">
                  <c:v>4.71</c:v>
                </c:pt>
                <c:pt idx="3">
                  <c:v>4.86</c:v>
                </c:pt>
                <c:pt idx="4">
                  <c:v>4.81</c:v>
                </c:pt>
                <c:pt idx="5">
                  <c:v/>
                </c:pt>
              </c:numCache>
            </c:numRef>
          </c:val>
        </c:ser>
        <c:gapWidth val="150"/>
        <c:axId val="39432253"/>
        <c:axId val="38705143"/>
      </c:barChart>
      <c:catAx>
        <c:axId val="3943225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8705143"/>
        <c:crosses val="autoZero"/>
        <c:auto val="1"/>
        <c:lblAlgn val="ctr"/>
        <c:lblOffset val="100"/>
      </c:catAx>
      <c:valAx>
        <c:axId val="38705143"/>
        <c:scaling>
          <c:orientation val="minMax"/>
          <c:max val="5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39432253"/>
        <c:crossesAt val="0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2"/>
                <c:pt idx="0">
                  <c:v>12. was consistent and throughput in procedural (bureocratic, financial etc.) issues</c:v>
                </c:pt>
                <c:pt idx="1">
                  <c:v>13. was helpful with issues that came up during training weekends and also outside of them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gapWidth val="150"/>
        <c:axId val="61909467"/>
        <c:axId val="45764460"/>
      </c:barChart>
      <c:catAx>
        <c:axId val="6190946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5764460"/>
        <c:crosses val="autoZero"/>
        <c:auto val="1"/>
        <c:lblAlgn val="ctr"/>
        <c:lblOffset val="100"/>
      </c:catAx>
      <c:valAx>
        <c:axId val="45764460"/>
        <c:scaling>
          <c:orientation val="minMax"/>
          <c:max val="5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61909467"/>
        <c:crossesAt val="0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14. Was the Athens venue suitable for conducting the meetings?</c:v>
                </c:pt>
                <c:pt idx="1">
                  <c:v>15. Were the 3rd year venues suitable for conducting supervision?</c:v>
                </c:pt>
                <c:pt idx="2">
                  <c:v>16. Was Skype suitable for conducting individual supervision?</c:v>
                </c:pt>
                <c:pt idx="3">
                  <c:v>17. Was the CPD forum suitable for group inter-communication?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4.76</c:v>
                </c:pt>
                <c:pt idx="1">
                  <c:v>4.76</c:v>
                </c:pt>
                <c:pt idx="2">
                  <c:v>4.71</c:v>
                </c:pt>
                <c:pt idx="3">
                  <c:v>4.14</c:v>
                </c:pt>
              </c:numCache>
            </c:numRef>
          </c:val>
        </c:ser>
        <c:gapWidth val="150"/>
        <c:axId val="74053115"/>
        <c:axId val="27709837"/>
      </c:barChart>
      <c:catAx>
        <c:axId val="74053115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27709837"/>
        <c:crosses val="autoZero"/>
        <c:auto val="1"/>
        <c:lblAlgn val="ctr"/>
        <c:lblOffset val="100"/>
      </c:catAx>
      <c:valAx>
        <c:axId val="27709837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74053115"/>
        <c:crossesAt val="0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3"/>
                <c:pt idx="0">
                  <c:v>18. was consistent in my response to CPD work (preparing cases for supervision, preparing paper presentations etc)</c:v>
                </c:pt>
                <c:pt idx="1">
                  <c:v>19. made use of the means that were provided by the CPD (teaching, supervision, literature)</c:v>
                </c:pt>
                <c:pt idx="2">
                  <c:v>20. would encourage another colleague to take part in a similar course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4.05</c:v>
                </c:pt>
                <c:pt idx="1">
                  <c:v>4.38</c:v>
                </c:pt>
                <c:pt idx="2">
                  <c:v>5</c:v>
                </c:pt>
              </c:numCache>
            </c:numRef>
          </c:val>
        </c:ser>
        <c:gapWidth val="150"/>
        <c:axId val="53077762"/>
        <c:axId val="59515789"/>
      </c:barChart>
      <c:catAx>
        <c:axId val="5307776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59515789"/>
        <c:crosses val="autoZero"/>
        <c:auto val="1"/>
        <c:lblAlgn val="ctr"/>
        <c:lblOffset val="100"/>
      </c:catAx>
      <c:valAx>
        <c:axId val="59515789"/>
        <c:scaling>
          <c:orientation val="minMax"/>
          <c:max val="5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53077762"/>
        <c:crossesAt val="0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cat>
            <c:strRef>
              <c:f>categories</c:f>
              <c:strCache>
                <c:ptCount val="2"/>
                <c:pt idx="0">
                  <c:v>employed 2011</c:v>
                </c:pt>
                <c:pt idx="1">
                  <c:v>employed 2014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24</c:v>
                </c:pt>
                <c:pt idx="1">
                  <c:v>18</c:v>
                </c:pt>
              </c:numCache>
            </c:numRef>
          </c:val>
        </c:ser>
        <c:gapWidth val="150"/>
        <c:axId val="90269492"/>
        <c:axId val="50599226"/>
      </c:barChart>
      <c:catAx>
        <c:axId val="902694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50599226"/>
        <c:crosses val="autoZero"/>
        <c:auto val="1"/>
        <c:lblAlgn val="ctr"/>
        <c:lblOffset val="100"/>
      </c:catAx>
      <c:valAx>
        <c:axId val="50599226"/>
        <c:scaling>
          <c:orientation val="minMax"/>
          <c:max val="2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90269492"/>
        <c:crossesAt val="0"/>
        <c:majorUnit val="2"/>
        <c:minorUnit val="2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680" y="1600200"/>
            <a:ext cx="5677920" cy="4530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2680" y="1600200"/>
            <a:ext cx="5677920" cy="453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680" y="1600200"/>
            <a:ext cx="5677920" cy="45302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2680" y="1600200"/>
            <a:ext cx="5677920" cy="453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228240" cy="2285640"/>
          </a:xfrm>
          <a:prstGeom prst="rect">
            <a:avLst/>
          </a:prstGeom>
          <a:solidFill>
            <a:srgbClr val="ffcc00"/>
          </a:solidFill>
          <a:ln w="9360">
            <a:noFill/>
          </a:ln>
        </p:spPr>
      </p:sp>
      <p:sp>
        <p:nvSpPr>
          <p:cNvPr id="1" name="Line 2"/>
          <p:cNvSpPr/>
          <p:nvPr/>
        </p:nvSpPr>
        <p:spPr>
          <a:xfrm>
            <a:off x="457200" y="1447560"/>
            <a:ext cx="8076960" cy="0"/>
          </a:xfrm>
          <a:prstGeom prst="line">
            <a:avLst/>
          </a:prstGeom>
          <a:ln w="19080">
            <a:solidFill>
              <a:srgbClr val="666699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0" y="2286000"/>
            <a:ext cx="228240" cy="2285640"/>
          </a:xfrm>
          <a:prstGeom prst="rect">
            <a:avLst/>
          </a:prstGeom>
          <a:solidFill>
            <a:srgbClr val="ff9900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0" y="4572000"/>
            <a:ext cx="228240" cy="2285640"/>
          </a:xfrm>
          <a:prstGeom prst="rect">
            <a:avLst/>
          </a:prstGeom>
          <a:solidFill>
            <a:srgbClr val="666699"/>
          </a:solidFill>
          <a:ln w="93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228600" y="2889360"/>
            <a:ext cx="2869920" cy="201240"/>
          </a:xfrm>
          <a:prstGeom prst="rect">
            <a:avLst/>
          </a:prstGeom>
          <a:solidFill>
            <a:srgbClr val="ffcc00"/>
          </a:solidFill>
          <a:ln w="93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3098880" y="2889360"/>
            <a:ext cx="2869920" cy="201240"/>
          </a:xfrm>
          <a:prstGeom prst="rect">
            <a:avLst/>
          </a:prstGeom>
          <a:solidFill>
            <a:srgbClr val="ff9900"/>
          </a:solidFill>
          <a:ln w="936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5969160" y="2889360"/>
            <a:ext cx="2869920" cy="201240"/>
          </a:xfrm>
          <a:prstGeom prst="rect">
            <a:avLst/>
          </a:prstGeom>
          <a:solidFill>
            <a:srgbClr val="666699"/>
          </a:solidFill>
          <a:ln w="9360">
            <a:noFill/>
          </a:ln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040" cy="21268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666699"/>
                </a:solidFill>
                <a:latin typeface="Times New Roman"/>
              </a:rPr>
              <a:t>Fate clic per modificare il formato del testo del titoloKλικ για επεξεργασία του τίτλου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A9814BD-B454-4FE7-BACF-572C5E17B1C1}" type="slidenum">
              <a:rPr lang="it-IT" sz="10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228240" cy="2285640"/>
          </a:xfrm>
          <a:prstGeom prst="rect">
            <a:avLst/>
          </a:prstGeom>
          <a:solidFill>
            <a:srgbClr val="ffcc00"/>
          </a:solidFill>
          <a:ln w="9360">
            <a:noFill/>
          </a:ln>
        </p:spPr>
      </p:sp>
      <p:sp>
        <p:nvSpPr>
          <p:cNvPr id="47" name="Line 2"/>
          <p:cNvSpPr/>
          <p:nvPr/>
        </p:nvSpPr>
        <p:spPr>
          <a:xfrm>
            <a:off x="457200" y="1447560"/>
            <a:ext cx="8076960" cy="0"/>
          </a:xfrm>
          <a:prstGeom prst="line">
            <a:avLst/>
          </a:prstGeom>
          <a:ln w="19080">
            <a:solidFill>
              <a:srgbClr val="666699"/>
            </a:solidFill>
            <a:round/>
          </a:ln>
        </p:spPr>
      </p:sp>
      <p:sp>
        <p:nvSpPr>
          <p:cNvPr id="48" name="CustomShape 3"/>
          <p:cNvSpPr/>
          <p:nvPr/>
        </p:nvSpPr>
        <p:spPr>
          <a:xfrm>
            <a:off x="0" y="2286000"/>
            <a:ext cx="228240" cy="2285640"/>
          </a:xfrm>
          <a:prstGeom prst="rect">
            <a:avLst/>
          </a:prstGeom>
          <a:solidFill>
            <a:srgbClr val="ff9900"/>
          </a:solidFill>
          <a:ln w="9360">
            <a:noFill/>
          </a:ln>
        </p:spPr>
      </p:sp>
      <p:sp>
        <p:nvSpPr>
          <p:cNvPr id="49" name="CustomShape 4"/>
          <p:cNvSpPr/>
          <p:nvPr/>
        </p:nvSpPr>
        <p:spPr>
          <a:xfrm>
            <a:off x="0" y="4572000"/>
            <a:ext cx="228240" cy="2285640"/>
          </a:xfrm>
          <a:prstGeom prst="rect">
            <a:avLst/>
          </a:prstGeom>
          <a:solidFill>
            <a:srgbClr val="666699"/>
          </a:solidFill>
          <a:ln w="9360">
            <a:noFill/>
          </a:ln>
        </p:spPr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3600">
                <a:solidFill>
                  <a:srgbClr val="666699"/>
                </a:solidFill>
                <a:latin typeface="Times New Roman"/>
              </a:rPr>
              <a:t>Fate clic per modificare il formato del testo del titoloKλικ για επεξεργασία του τίτλου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Settimo livello strutturaKλικ για επεξεργασία των στυλ του υποδείγματος</a:t>
            </a:r>
            <a:endParaRPr/>
          </a:p>
          <a:p>
            <a:pPr lvl="1">
              <a:lnSpc>
                <a:spcPct val="100000"/>
              </a:lnSpc>
              <a:buSzPct val="75000"/>
              <a:buFont typeface="Wingdings" charset="2"/>
              <a:buChar char=""/>
            </a:pPr>
            <a:r>
              <a:rPr lang="en-US" sz="2400">
                <a:solidFill>
                  <a:srgbClr val="000000"/>
                </a:solidFill>
                <a:latin typeface="Arial"/>
              </a:rPr>
              <a:t>Δεύτερου επιπέδου</a:t>
            </a:r>
            <a:endParaRPr/>
          </a:p>
          <a:p>
            <a:pPr lvl="2">
              <a:lnSpc>
                <a:spcPct val="100000"/>
              </a:lnSpc>
              <a:buSzPct val="65000"/>
              <a:buFont typeface="Wingdings" charset="2"/>
              <a:buChar char=""/>
            </a:pPr>
            <a:r>
              <a:rPr lang="en-US" sz="2000">
                <a:solidFill>
                  <a:srgbClr val="000000"/>
                </a:solidFill>
                <a:latin typeface="Arial"/>
              </a:rPr>
              <a:t>Τρίτου επιπέδου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Arial"/>
              </a:rPr>
              <a:t>Τέταρτου επιπέδου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Arial"/>
              </a:rPr>
              <a:t>Πέμπτου επιπέδου</a:t>
            </a:r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457200" y="6248520"/>
            <a:ext cx="213336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555A1BAD-E0B3-4EC8-8383-7DB3C9540536}" type="slidenum">
              <a:rPr lang="it-IT" sz="10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14240" y="285840"/>
            <a:ext cx="7772040" cy="21268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357120" y="3270240"/>
            <a:ext cx="8357760" cy="29444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it-IT" sz="2400">
                <a:solidFill>
                  <a:srgbClr val="4d4d73"/>
                </a:solidFill>
                <a:latin typeface="Arial"/>
              </a:rPr>
              <a:t>Valeria Pomini, PhD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it-IT" sz="2400">
                <a:solidFill>
                  <a:srgbClr val="4d4d73"/>
                </a:solidFill>
                <a:latin typeface="Arial"/>
              </a:rPr>
              <a:t>Athens University 1</a:t>
            </a:r>
            <a:r>
              <a:rPr i="1" lang="it-IT" sz="2400" baseline="30000">
                <a:solidFill>
                  <a:srgbClr val="4d4d73"/>
                </a:solidFill>
                <a:latin typeface="Arial"/>
              </a:rPr>
              <a:t>st</a:t>
            </a:r>
            <a:r>
              <a:rPr i="1" lang="it-IT" sz="2400">
                <a:solidFill>
                  <a:srgbClr val="4d4d73"/>
                </a:solidFill>
                <a:latin typeface="Arial"/>
              </a:rPr>
              <a:t> Psychiatric Clinic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it-IT" sz="2400">
                <a:solidFill>
                  <a:srgbClr val="4d4d73"/>
                </a:solidFill>
                <a:latin typeface="Arial"/>
              </a:rPr>
              <a:t>Hellenic Systemic Thinking &amp; Family Therapy Association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5286240"/>
            <a:ext cx="699840" cy="100764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040" y="5288040"/>
            <a:ext cx="923400" cy="91224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000840" y="5572080"/>
            <a:ext cx="2215080" cy="47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I partecipanti: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24 operatori (11 psicologi, 5 assistenti sociali, 4 neuropsichiatri infantili, 3 infermieri, 1 visitatrice domiciliare)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13 formatori (terapeuti familiari e supervisori, 4 psicologi, 5 psichiatri, 4 neuropsichiatri infantili)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6 esperti stranieri (P.Bertrando, M.Bianciardi, A.Cooklin, G.Gorell Barnes, J.Holmes, J.Pluymakers, J.Schweitzer)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1 assistente scientifica e amministrativa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Commissione scientifica: Board HESTAFTA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Responsabile scientifica: V. Pomini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74120" y="1500120"/>
            <a:ext cx="791244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it-IT" sz="2400">
                <a:solidFill>
                  <a:srgbClr val="4d4d73"/>
                </a:solidFill>
                <a:latin typeface="Arial"/>
              </a:rPr>
              <a:t>Gli operatori partecipanti al PFP e i servizi di provenienza</a:t>
            </a:r>
            <a:endParaRPr/>
          </a:p>
        </p:txBody>
      </p:sp>
      <p:pic>
        <p:nvPicPr>
          <p:cNvPr id="121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928880"/>
            <a:ext cx="4206600" cy="3085920"/>
          </a:xfrm>
          <a:prstGeom prst="rect">
            <a:avLst/>
          </a:prstGeom>
          <a:ln w="9360"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4080" y="3357720"/>
            <a:ext cx="4579560" cy="3177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PFP: 2011-2014 nel cuore della crisi economica!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Insicurezza lavorativa degli operatori / disoccupazione / ricerca di alternative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Drastica riduzione della spesa sanitaria pro-capite / chiusura di strutture territoriali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Sviluppo degli “ambulatori sociali” – reti di volontariato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Aumento del carico di lavoro / responsabilita’ di ogni operatore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Aumento delle richieste da parte degli utenti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Aumento delle patologie piu gravi / famiglie multi-problematiche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Aumento dei profughi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La struttura del PFP: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21 incontri mensili di 12 ore (ven e sab)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   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teoria / pratica / esercizi esperienziali / supervisione casi clinici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7 seminari aperti con esperti stranieri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5 incontri “in loco”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Supervisione individuale via skype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1 incontro conclusivo di follow-up (2015)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I seminari aperti: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500040" y="1428840"/>
            <a:ext cx="8229240" cy="5257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d4d73"/>
                </a:solidFill>
                <a:latin typeface="Arial"/>
              </a:rPr>
              <a:t>Le tematiche teoriche e cliniche: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Teorie sistemiche e applicazione in vari contesti clinici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Sistemi famigliari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L’intervista clinica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Circolarita’ – ricorsivita’ - riflessivita’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I processi di ipotizzazione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Approcci dialogici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La relazione terapeutica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Dare ascolto ai bambini in terapia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Terapia con adolescenti e le loro famiglie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Il lavoro terapeutico con famiglie abusanti / violenza intrafamigliare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Separazioni e divorzi conflittuali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Famiglie multiculturali / migranti / profughi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Affrontare le dipendenze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>
                <a:solidFill>
                  <a:srgbClr val="4d4d73"/>
                </a:solidFill>
                <a:latin typeface="Arial"/>
              </a:rPr>
              <a:t>Affrontare la crisi psicotica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900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La supervisione di gruppo: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Analisi del contesto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Presentazione del caso clinico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L’operatore dentro il sistema / la relazione terapeutica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La rete dei servizi locali e nazionali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Etica / responsabilita’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Varie modalita’ di supervisione (esercizi, sculture, coro,……)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Graduale apprendimento e affinamento delle capacita’ del gruppo!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La supervisione individuale via skype: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Varie combinazioni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La supervisione nei servizi: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I formatori nei contesti locali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Allargamento della supervisione ad altri operatori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Rete locale di operatori di diversi servizi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Iniziative rivolte alla comunita’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6160" y="3400560"/>
            <a:ext cx="5057640" cy="345708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871560" y="1643040"/>
            <a:ext cx="265284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d4d73"/>
                </a:solidFill>
                <a:latin typeface="Arial"/>
              </a:rPr>
              <a:t>Il Social Forum </a:t>
            </a:r>
            <a:endParaRPr/>
          </a:p>
        </p:txBody>
      </p:sp>
      <p:pic>
        <p:nvPicPr>
          <p:cNvPr id="138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2214720"/>
            <a:ext cx="4128840" cy="3216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La ricerca sulle famiglie: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SCORE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(Stratton et al, 2010)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Greek version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(Todoulou, 2011)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n. 43 famiglie “cliniche”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n. 15 famiglie “non cliniche”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Il manuale </a:t>
            </a:r>
            <a:r>
              <a:rPr lang="en-US" sz="2800">
                <a:solidFill>
                  <a:srgbClr val="4d4d73"/>
                </a:solidFill>
                <a:latin typeface="Arial"/>
              </a:rPr>
              <a:t>(in process….)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Programma di Formazione Permanente (PFP) “Introduzione all’approccio sistemico e agli interventi di tipo familiare nei servizi per la salute mentale”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Settembre 2011 – Agosto 2014, FU Giugno 2015 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Hellenic Systemic Thinking &amp; Family Therapy Association</a:t>
            </a:r>
            <a:r>
              <a:rPr i="1" lang="en-US" sz="2400">
                <a:solidFill>
                  <a:srgbClr val="4d4d73"/>
                </a:solidFill>
                <a:latin typeface="Arial"/>
              </a:rPr>
              <a:t> (HESTAFTA)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con il supporto economico della “Stavros Niarchos” Foundation  (SNF), all’interno del programma “Child Mental Health” coordinato dal Master in “International Medicine – Health Crises Management” dell’Università di Atene. </a:t>
            </a:r>
            <a:endParaRPr/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57200" y="5857920"/>
            <a:ext cx="572760" cy="824760"/>
          </a:xfrm>
          <a:prstGeom prst="rect">
            <a:avLst/>
          </a:prstGeom>
          <a:ln w="9360">
            <a:noFill/>
          </a:ln>
        </p:spPr>
      </p:pic>
      <p:pic>
        <p:nvPicPr>
          <p:cNvPr id="97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240" y="5857920"/>
            <a:ext cx="780840" cy="771120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690240" y="6072120"/>
            <a:ext cx="1882800" cy="404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La valutazione del PFP: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Valutazione esterna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Valutazione interna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1600200"/>
            <a:ext cx="8472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Valutazione esterna finale </a:t>
            </a:r>
            <a:r>
              <a:rPr lang="en-US" sz="2800">
                <a:solidFill>
                  <a:srgbClr val="4d4d73"/>
                </a:solidFill>
                <a:latin typeface="Arial"/>
              </a:rPr>
              <a:t>(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D. Ploumbidis, N. Ioannidi)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Utilizzo risorse     5/5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Rilevanza            4/5         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Efficienza            4/5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Efficacia            4,6/5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Impatto              3,8/5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Sostenibilita’        3/5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Innovazione         3/5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i="1" lang="en-US" sz="2800">
                <a:solidFill>
                  <a:srgbClr val="4d4d73"/>
                </a:solidFill>
                <a:latin typeface="Arial"/>
              </a:rPr>
              <a:t>Sinergia               3/5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457200" y="1428840"/>
            <a:ext cx="8686440" cy="5428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Valutazione interna: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4d4d73"/>
                </a:solidFill>
                <a:latin typeface="Arial"/>
              </a:rPr>
              <a:t>A. </a:t>
            </a:r>
            <a:r>
              <a:rPr b="1" lang="en-US" sz="2000">
                <a:solidFill>
                  <a:srgbClr val="4d4d73"/>
                </a:solidFill>
                <a:latin typeface="Arial"/>
              </a:rPr>
              <a:t>Questionari di valutazione </a:t>
            </a:r>
            <a:r>
              <a:rPr lang="en-US" sz="2000">
                <a:solidFill>
                  <a:srgbClr val="4d4d73"/>
                </a:solidFill>
                <a:latin typeface="Arial"/>
              </a:rPr>
              <a:t>di ogni incontro (trainees):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La parte teorica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La parte pratica/ esperienziale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I trainers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La supervisione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Il supporto amministrativo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Lo spazio e il supporto tecnico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Questionario di auto-valutazione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73"/>
                </a:solidFill>
                <a:latin typeface="Arial"/>
              </a:rPr>
              <a:t>B. </a:t>
            </a:r>
            <a:r>
              <a:rPr b="1" lang="en-US" sz="2000">
                <a:solidFill>
                  <a:srgbClr val="4d4d73"/>
                </a:solidFill>
                <a:latin typeface="Arial"/>
              </a:rPr>
              <a:t>Questionario di autovalutazione</a:t>
            </a:r>
            <a:r>
              <a:rPr lang="en-US" sz="2000">
                <a:solidFill>
                  <a:srgbClr val="4d4d73"/>
                </a:solidFill>
                <a:latin typeface="Arial"/>
              </a:rPr>
              <a:t> della propria efficacia come operatore (baseline, fine di ogni anno, fine triennio, FU)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>
                <a:solidFill>
                  <a:srgbClr val="4d4d73"/>
                </a:solidFill>
                <a:latin typeface="Arial"/>
              </a:rPr>
              <a:t>(General Self‐Efficacy Scale ‐ GSE, Schwarzer &amp; Jerusalem, 1995)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4d4d73"/>
                </a:solidFill>
                <a:latin typeface="Arial"/>
              </a:rPr>
              <a:t>C. </a:t>
            </a:r>
            <a:r>
              <a:rPr b="1" lang="en-US" sz="2000">
                <a:solidFill>
                  <a:srgbClr val="4d4d73"/>
                </a:solidFill>
                <a:latin typeface="Arial"/>
              </a:rPr>
              <a:t>Questionario di valutazione del PFP </a:t>
            </a:r>
            <a:r>
              <a:rPr lang="en-US" sz="2000">
                <a:solidFill>
                  <a:srgbClr val="4d4d73"/>
                </a:solidFill>
                <a:latin typeface="Arial"/>
              </a:rPr>
              <a:t>(fine triennio, FU)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Valutazione interna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D.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Questionari di valutazione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di ogni incontro (trainers):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La parte teorica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La parte pratica/esperienziale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La supervisione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Il supporto amministrativo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Questionario di auto-valutazione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E.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Questionario di valutazione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compilato dagli esperti stranieri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La ricerca qualitativa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(Givropoulou, 2013)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“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L’influenza di un programma di formazione in terapia sistemica familiare nell’ottica dell’apprendimento trasformativo (</a:t>
            </a:r>
            <a:r>
              <a:rPr i="1" lang="en-US" sz="2400">
                <a:solidFill>
                  <a:srgbClr val="4d4d73"/>
                </a:solidFill>
                <a:latin typeface="Arial"/>
              </a:rPr>
              <a:t>transformative learning process)”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graphicFrame>
        <p:nvGraphicFramePr>
          <p:cNvPr id="152" name="Chart 7"/>
          <p:cNvGraphicFramePr/>
          <p:nvPr/>
        </p:nvGraphicFramePr>
        <p:xfrm>
          <a:off x="857160" y="2071800"/>
          <a:ext cx="7757640" cy="42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3" name="CustomShape 2"/>
          <p:cNvSpPr/>
          <p:nvPr/>
        </p:nvSpPr>
        <p:spPr>
          <a:xfrm>
            <a:off x="952200" y="1643040"/>
            <a:ext cx="555624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4d4d73"/>
                </a:solidFill>
                <a:latin typeface="Arial"/>
              </a:rPr>
              <a:t>Valutazione finale 3o anno (Trainees): Il PFP 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graphicFrame>
        <p:nvGraphicFramePr>
          <p:cNvPr id="155" name="Chart 8"/>
          <p:cNvGraphicFramePr/>
          <p:nvPr/>
        </p:nvGraphicFramePr>
        <p:xfrm>
          <a:off x="3857760" y="1643040"/>
          <a:ext cx="4928760" cy="52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6" name="CustomShape 2"/>
          <p:cNvSpPr/>
          <p:nvPr/>
        </p:nvSpPr>
        <p:spPr>
          <a:xfrm>
            <a:off x="371160" y="1714320"/>
            <a:ext cx="304164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>
                <a:solidFill>
                  <a:srgbClr val="4d4d73"/>
                </a:solidFill>
                <a:latin typeface="Arial"/>
              </a:rPr>
              <a:t>Valutazione finale 3o anno</a:t>
            </a:r>
            <a:endParaRPr/>
          </a:p>
          <a:p>
            <a:pPr>
              <a:lnSpc>
                <a:spcPct val="100000"/>
              </a:lnSpc>
            </a:pPr>
            <a:r>
              <a:rPr b="1" lang="it-IT">
                <a:solidFill>
                  <a:srgbClr val="4d4d73"/>
                </a:solidFill>
                <a:latin typeface="Arial"/>
              </a:rPr>
              <a:t>(Trainees):</a:t>
            </a:r>
            <a:r>
              <a:rPr lang="it-IT">
                <a:solidFill>
                  <a:srgbClr val="000000"/>
                </a:solidFill>
                <a:latin typeface="Arial"/>
              </a:rPr>
              <a:t> </a:t>
            </a:r>
            <a:r>
              <a:rPr b="1" lang="it-IT">
                <a:solidFill>
                  <a:srgbClr val="4d4d73"/>
                </a:solidFill>
                <a:latin typeface="Arial"/>
              </a:rPr>
              <a:t>I Formatori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graphicFrame>
        <p:nvGraphicFramePr>
          <p:cNvPr id="158" name="Chart 9"/>
          <p:cNvGraphicFramePr/>
          <p:nvPr/>
        </p:nvGraphicFramePr>
        <p:xfrm>
          <a:off x="785880" y="2286000"/>
          <a:ext cx="7357680" cy="434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9" name="CustomShape 2"/>
          <p:cNvSpPr/>
          <p:nvPr/>
        </p:nvSpPr>
        <p:spPr>
          <a:xfrm>
            <a:off x="614880" y="1571760"/>
            <a:ext cx="85996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>
                <a:solidFill>
                  <a:srgbClr val="4d4d73"/>
                </a:solidFill>
                <a:latin typeface="Arial"/>
              </a:rPr>
              <a:t>Valutazione finale 3o anno (Trainees): La segreteria scientifica/amministrativa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graphicFrame>
        <p:nvGraphicFramePr>
          <p:cNvPr id="161" name="Chart 10"/>
          <p:cNvGraphicFramePr/>
          <p:nvPr/>
        </p:nvGraphicFramePr>
        <p:xfrm>
          <a:off x="428760" y="2143080"/>
          <a:ext cx="8229240" cy="45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2" name="CustomShape 2"/>
          <p:cNvSpPr/>
          <p:nvPr/>
        </p:nvSpPr>
        <p:spPr>
          <a:xfrm>
            <a:off x="463680" y="1500120"/>
            <a:ext cx="77187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>
                <a:solidFill>
                  <a:srgbClr val="4d4d73"/>
                </a:solidFill>
                <a:latin typeface="Arial"/>
              </a:rPr>
              <a:t>Valutazione finale 3o anno (Trainees): Gli spazi, skype, il social forum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graphicFrame>
        <p:nvGraphicFramePr>
          <p:cNvPr id="164" name="Chart 11"/>
          <p:cNvGraphicFramePr/>
          <p:nvPr/>
        </p:nvGraphicFramePr>
        <p:xfrm>
          <a:off x="500040" y="2327400"/>
          <a:ext cx="8229240" cy="45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5" name="CustomShape 2"/>
          <p:cNvSpPr/>
          <p:nvPr/>
        </p:nvSpPr>
        <p:spPr>
          <a:xfrm>
            <a:off x="741240" y="1785960"/>
            <a:ext cx="54266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>
                <a:solidFill>
                  <a:srgbClr val="4d4d73"/>
                </a:solidFill>
                <a:latin typeface="Arial"/>
              </a:rPr>
              <a:t>Valutazione finale 3o anno (Trainees): Me stesso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457200" y="1500120"/>
            <a:ext cx="8686440" cy="5357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I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numeri della crisi in Grecia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25%: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 Tasso di  diminuzione del  PIL dal 2008.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25,8%: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 Tasso di disoccupazione  equivalente a 1,2 milioni di persone (giovani: 60%)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23,1%: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 tasso di popolazione  sotto il limite di poverta’ nel 2013 (2,4 milioni di persone)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3o posto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in Europa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77  miliardi di Euro: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 I mutui bancari che  la popolazione  non ha la possibilita’ di     pagare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70  miliardi di Euro: 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Fuga di capitali dalle banche greche (fino a gennaio 2015)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83,9%: 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Tasso di perdite della Borsa greca dal 2008.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1  su 4: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 le piccole medie aziende che hanno chiuso dal 2008 (230.000)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9  volte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maggiori tasse</a:t>
            </a:r>
            <a:r>
              <a:rPr b="1" lang="en-US" sz="1600">
                <a:solidFill>
                  <a:srgbClr val="4d4d73"/>
                </a:solidFill>
                <a:latin typeface="Arial"/>
              </a:rPr>
              <a:t> 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pagate dai liberi professionisti nel 2014 in confronto al 2009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7  volte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maggiori tasse  pagate dai lavoratori dipendenti  e pensionati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23% IVA 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(ΕΕ 20,5%)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120.000 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laureati  hanno lasciato la Grecia per cercare lavoro all’estero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35%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aumento dei suicidi nel biennio 2011-12 in confronto al 2010  (Rachiotis et al., 2015)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HIV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 da 15  a 2000 casi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1600">
                <a:solidFill>
                  <a:srgbClr val="4d4d73"/>
                </a:solidFill>
                <a:latin typeface="Arial"/>
              </a:rPr>
              <a:t>250.000 profughi </a:t>
            </a:r>
            <a:r>
              <a:rPr lang="en-US" sz="1600">
                <a:solidFill>
                  <a:srgbClr val="4d4d73"/>
                </a:solidFill>
                <a:latin typeface="Arial"/>
              </a:rPr>
              <a:t>arrivati in Grecia  estate 2015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Il Questionario General Self-Efficacy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(Schwarzer &amp; Jerusalem, 1995)</a:t>
            </a:r>
            <a:r>
              <a:rPr b="1" lang="en-US" sz="2800">
                <a:solidFill>
                  <a:srgbClr val="4d4d73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Il cambiamento e’ evidente come tendenza su tutti gli items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L’unico item con cambiamento significativo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“</a:t>
            </a:r>
            <a:r>
              <a:rPr lang="en-US" sz="2800">
                <a:solidFill>
                  <a:srgbClr val="4d4d73"/>
                </a:solidFill>
                <a:latin typeface="Arial"/>
              </a:rPr>
              <a:t>If I am in trouble, I can think of a good solution” 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pic>
        <p:nvPicPr>
          <p:cNvPr id="16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1327320"/>
            <a:ext cx="8257680" cy="5530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Questionario di valutazione qualitativa FU: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Come ritieni di aver utilizzato il PFP?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Cosa e’ cambiato nel tuo contesto di lavoro dall’inizio del PFP?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Cosa e’ cambiato nel modo in cui lavori?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Cosa e’ cambiato nei rapporti con i colleghi?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Ritieni utile la rete di operatori creata attraverso il PFP?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graphicFrame>
        <p:nvGraphicFramePr>
          <p:cNvPr id="173" name="Chart 1"/>
          <p:cNvGraphicFramePr/>
          <p:nvPr/>
        </p:nvGraphicFramePr>
        <p:xfrm>
          <a:off x="2643120" y="2357280"/>
          <a:ext cx="6043320" cy="377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4" name="CustomShape 2"/>
          <p:cNvSpPr/>
          <p:nvPr/>
        </p:nvSpPr>
        <p:spPr>
          <a:xfrm>
            <a:off x="958680" y="1643040"/>
            <a:ext cx="74642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>
                <a:solidFill>
                  <a:srgbClr val="4d4d73"/>
                </a:solidFill>
                <a:latin typeface="Arial"/>
              </a:rPr>
              <a:t>Tasso di occupazione degli operatori partecipanti al PFP 2011-2014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d4d73"/>
                </a:solidFill>
                <a:latin typeface="Arial"/>
              </a:rPr>
              <a:t>Cosa abbiamo imparato nel corso del PFP: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Maggiore conoscenza del contesto nelle zone periferiche, dei servizi e dei problemi piu’ rilevanti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Le diversita’ culturali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Gli operatori affrontano un grande numero di casi clinici complessi, hanno maggiori responsabilita’ cliniche e amministrative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Vasta gamma di eta’ e problemi psicologici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Difficolta’ nell’affrontare specifici gruppi di popolazione (famiglie mononucleari, migranti, profughi, anziani, diversi orientamenti sessuali)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Senso di isolamento degli operatori, mancanza di prospettive di evoluzione professionale, impossibilita’ di accedere a programmi di formazione, mancanza di supporto e supervisione, difficolta’ nel lavoro di team, disoccupazione.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800">
                <a:solidFill>
                  <a:srgbClr val="4d4d73"/>
                </a:solidFill>
                <a:latin typeface="Arial"/>
              </a:rPr>
              <a:t>Ma anche: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Dimensione piu’ “umana” – qualita’ della vita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Maggiori possibilita’ di interventi con la comunita’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Maggiore solidarieta’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Piu’ facile il superamento delle rigidita’ burocratiche 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4d4d73"/>
                </a:solidFill>
                <a:latin typeface="Arial"/>
              </a:rPr>
              <a:t>Cosa avremmo potuto fare meglio: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Piu’ supervisioni e iniziative nei servizi “in loco”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Maggiore impegno per la ricerca comune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Maggior enfasi sulla raccolta di dati quantitativi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Maggiore diffusione dei risultati “interna” ed “esterna” al Programma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Piu’ veloce la stesura del manuale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800">
                <a:solidFill>
                  <a:srgbClr val="4d4d73"/>
                </a:solidFill>
                <a:latin typeface="Arial"/>
              </a:rPr>
              <a:t>Offerta di supervisione skype su base volontaria?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457200" y="1600200"/>
            <a:ext cx="854352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d4d73"/>
                </a:solidFill>
                <a:latin typeface="Arial"/>
              </a:rPr>
              <a:t>I risultati piu’ importanti: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Occasione di apprendimento reciproco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Maggiore scambio “centro”/  “periferia”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Supporto professionale e personale a operatori di “prima linea” – aumento della resilienza – management di casi clinici altamente complessi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Creazione e mantenimento di una rete di comunicazione, peer supervisione, confronto, supporto, senso di appartenenza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Diffusione dell’approccio sistemico nei servizi psico-sociali delle zone periferiche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Aumento delle capacita’ dei singoli operatori nella gestione dei casi, maggiore self-confidence nel vedere famiglie, coinvolgimento di colleghi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000">
                <a:solidFill>
                  <a:srgbClr val="4d4d73"/>
                </a:solidFill>
                <a:latin typeface="Arial"/>
              </a:rPr>
              <a:t>Maggiore comunicazione, collaborazione nelle teams professionali, definizione piu’ chiara dei ruoli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457200" y="1600200"/>
            <a:ext cx="854352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…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e ancora: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Impegno del gruppo nella produzione di materiale: traduzione di articoli, libri, pubblicazione di articoli (www.hestafta.org)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Essere parte di un processo interattivo di apprendimento, scambio, sviluppo in un gruppo formato da tante persone diverse e da posti diversi per 4 anni!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57240" y="2143080"/>
            <a:ext cx="5540040" cy="4403520"/>
          </a:xfrm>
          <a:prstGeom prst="rect">
            <a:avLst/>
          </a:prstGeom>
          <a:ln w="9360"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1093680" y="1643040"/>
            <a:ext cx="59616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4d4d73"/>
                </a:solidFill>
                <a:latin typeface="Arial"/>
              </a:rPr>
              <a:t>Spesa sanitaria pro-capite in Europa e in Grecia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160" y="1842120"/>
            <a:ext cx="4857480" cy="464256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510480" y="1785960"/>
            <a:ext cx="2712600" cy="700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4d4d73"/>
                </a:solidFill>
                <a:latin typeface="Arial"/>
              </a:rPr>
              <a:t>Rapporto austerita’ e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4d4d73"/>
                </a:solidFill>
                <a:latin typeface="Arial"/>
              </a:rPr>
              <a:t>crescita PIL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57200" y="5857920"/>
            <a:ext cx="572760" cy="82476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240" y="5857920"/>
            <a:ext cx="780840" cy="771120"/>
          </a:xfrm>
          <a:prstGeom prst="rect">
            <a:avLst/>
          </a:prstGeom>
          <a:ln w="9360">
            <a:noFill/>
          </a:ln>
        </p:spPr>
      </p:pic>
      <p:pic>
        <p:nvPicPr>
          <p:cNvPr id="110" name="Picture 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690240" y="6072120"/>
            <a:ext cx="1882800" cy="404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68644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Gli obbiettivi del PFP: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Fornire una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formazione di base all’approccio sistemico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ad operatori della salute mentale che lavorano nelle regioni periferiche e insulari della Grecia.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Migliorare le prestazioni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offerte dagli operatori dei servizi psicosociali rivolti a bambini, adolescenti e alle loro famiglie.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Fornire strumenti per affrontare contemporaneamente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diverse problematiche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all’interno della stessa famiglia,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Combattere la cronicità,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Incrementare la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resilienza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 a livello individuale e familiare,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Incrementare 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la connessione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del sistema familiare alla comunità di appartenenza.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0040" y="0"/>
            <a:ext cx="8229240" cy="142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800">
                <a:solidFill>
                  <a:srgbClr val="666699"/>
                </a:solidFill>
                <a:latin typeface="Times New Roman"/>
              </a:rPr>
              <a:t>                                                                   </a:t>
            </a:r>
            <a:r>
              <a:rPr b="1" lang="en-US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400600" cy="4530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4d4d73"/>
                </a:solidFill>
                <a:latin typeface="Arial"/>
              </a:rPr>
              <a:t>Gli obbiettivi del PFP: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b="1" lang="en-US" sz="2400">
                <a:solidFill>
                  <a:srgbClr val="4d4d73"/>
                </a:solidFill>
                <a:latin typeface="Arial"/>
              </a:rPr>
              <a:t>Dare voce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alle difficolta’ degli operatori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Offrire occasioni di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supervisione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e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discussione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sia dei casi clinici sia delle difficolta’ all’interno dei servizi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Creare una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rete permanente 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di contatto fra gli operatori partecipanti che facilitasse lo scambio, la “peer supervision” e il management di situazioni di crisi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Creare un 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collegamento</a:t>
            </a:r>
            <a:r>
              <a:rPr lang="en-US" sz="2400">
                <a:solidFill>
                  <a:srgbClr val="4d4d73"/>
                </a:solidFill>
                <a:latin typeface="Arial"/>
              </a:rPr>
              <a:t> e scambio piu’ continuativo fra centro e periferia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"/>
            </a:pPr>
            <a:r>
              <a:rPr lang="en-US" sz="2400">
                <a:solidFill>
                  <a:srgbClr val="4d4d73"/>
                </a:solidFill>
                <a:latin typeface="Arial"/>
              </a:rPr>
              <a:t>Far circolare maggiori informazioni sulle “</a:t>
            </a:r>
            <a:r>
              <a:rPr b="1" lang="en-US" sz="2400">
                <a:solidFill>
                  <a:srgbClr val="4d4d73"/>
                </a:solidFill>
                <a:latin typeface="Arial"/>
              </a:rPr>
              <a:t>good practices”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85840" y="0"/>
            <a:ext cx="8500680" cy="1356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4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400">
                <a:solidFill>
                  <a:srgbClr val="666699"/>
                </a:solidFill>
                <a:latin typeface="Times New Roman"/>
              </a:rPr>
              <a:t>«Formazione sistemica per operatori "di frontiera": Un'esperienza in Grecia per affrontare la crisi» </a:t>
            </a:r>
            <a:r>
              <a:rPr b="1" lang="en-US" sz="2200">
                <a:solidFill>
                  <a:srgbClr val="666699"/>
                </a:solidFill>
                <a:latin typeface="Times New Roman"/>
              </a:rPr>
              <a:t>
</a:t>
            </a:r>
            <a:r>
              <a:rPr b="1" lang="en-US" sz="2200">
                <a:solidFill>
                  <a:srgbClr val="666699"/>
                </a:solidFill>
                <a:latin typeface="Times New Roman"/>
              </a:rPr>
              <a:t>                                                                                             </a:t>
            </a:r>
            <a:r>
              <a:rPr b="1" lang="en-US" sz="1600">
                <a:solidFill>
                  <a:srgbClr val="666699"/>
                </a:solidFill>
                <a:latin typeface="Times New Roman"/>
              </a:rPr>
              <a:t>Pomini, 2015</a:t>
            </a:r>
            <a:endParaRPr/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28880" y="1357200"/>
            <a:ext cx="5225760" cy="5312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