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90" r:id="rId3"/>
    <p:sldId id="281" r:id="rId4"/>
    <p:sldId id="260" r:id="rId5"/>
    <p:sldId id="259" r:id="rId6"/>
    <p:sldId id="275" r:id="rId7"/>
    <p:sldId id="278" r:id="rId8"/>
    <p:sldId id="280" r:id="rId9"/>
    <p:sldId id="265" r:id="rId10"/>
    <p:sldId id="284" r:id="rId11"/>
    <p:sldId id="285" r:id="rId12"/>
    <p:sldId id="286" r:id="rId13"/>
    <p:sldId id="289" r:id="rId14"/>
    <p:sldId id="288" r:id="rId15"/>
    <p:sldId id="258" r:id="rId16"/>
    <p:sldId id="282" r:id="rId17"/>
    <p:sldId id="287" r:id="rId18"/>
    <p:sldId id="291" r:id="rId19"/>
    <p:sldId id="283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071DCC-1E5D-4B18-8D20-EE8DE55A9A0A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B045DE-FDE9-40C2-8B47-0442EBC45DE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439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09367-EEDD-924B-8F90-371D8BBBF722}" type="slidenum">
              <a:rPr lang="it-IT" sz="1200"/>
              <a:pPr eaLnBrk="1" hangingPunct="1"/>
              <a:t>12</a:t>
            </a:fld>
            <a:endParaRPr 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3E32C-9068-4AB0-9115-2A794312B2A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5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30EC-9A77-41F6-90FA-BAD77040EE3B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6603-E69B-4955-A4D6-F647C7EF104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E127-44F9-499B-A860-301827390DE4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3440-265B-4E18-BA14-6CC9EA8E658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CCF0-4C06-4F69-B3D1-CE3F234AA02A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E37E-3626-488E-8E72-2D84F2833D5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CDEA-44DF-44BA-B654-E0340BB31732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3395-04DB-4726-B68A-478762A225A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533B-C5A6-4038-A19C-1C73AC813A7B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4DF7-D5F1-468D-9B18-42482096503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78B4-3A23-435B-A1C2-EFA54A540F64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EBC7-97E4-47BD-BA43-473898D43BF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37B6-865C-401B-9C02-3BFF78E2E8C3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C082-DD31-4AE6-9A07-E708683654D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60A6-F348-4F8E-B8C9-1E3EE8FD3210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9442-640D-4A03-8E8A-88B0D316F65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E365-8373-4F28-938B-B7D36DC3E292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D9D7-2EFD-47CD-B4D0-CDCC1A30302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E65C-6B18-43BC-9370-303F6A96F7AB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2492-3728-47C0-943C-2ACBE8DE74A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8A6A-F14F-44F6-9633-7B473C870743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63CB-4C06-432F-A807-EF158B53CAF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duotone>
              <a:schemeClr val="accent6">
                <a:shade val="45000"/>
                <a:satMod val="135000"/>
              </a:schemeClr>
              <a:prstClr val="white"/>
            </a:duotone>
            <a:lum bright="14000" contras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BCD2FF-C012-4668-AF67-353FC18F4593}" type="datetimeFigureOut">
              <a:rPr lang="it-IT"/>
              <a:pPr>
                <a:defRPr/>
              </a:pPr>
              <a:t>03/10/15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075CF06-E137-47C5-92E3-BD39528E9A5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shinui.i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3501008"/>
            <a:ext cx="8101334" cy="221188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rgbClr val="57A60C"/>
                </a:solidFill>
                <a:ea typeface="+mn-ea"/>
                <a:cs typeface="+mn-cs"/>
              </a:rPr>
              <a:t>CONGRESSO </a:t>
            </a:r>
            <a:r>
              <a:rPr lang="it-IT" sz="2800" b="1" dirty="0">
                <a:solidFill>
                  <a:srgbClr val="57A60C"/>
                </a:solidFill>
                <a:ea typeface="+mn-ea"/>
                <a:cs typeface="+mn-cs"/>
              </a:rPr>
              <a:t>INTERNAZIONALE </a:t>
            </a:r>
            <a:r>
              <a:rPr lang="it-IT" sz="2800" b="1" dirty="0" smtClean="0">
                <a:solidFill>
                  <a:srgbClr val="57A60C"/>
                </a:solidFill>
                <a:ea typeface="+mn-ea"/>
                <a:cs typeface="+mn-cs"/>
              </a:rPr>
              <a:t>SIRTS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“</a:t>
            </a:r>
            <a:r>
              <a:rPr lang="it-IT" sz="2400" b="1" dirty="0">
                <a:solidFill>
                  <a:srgbClr val="57A60C"/>
                </a:solidFill>
                <a:ea typeface="+mn-ea"/>
                <a:cs typeface="+mn-cs"/>
              </a:rPr>
              <a:t>Sistemi sociali e sistemi familiari </a:t>
            </a: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tra </a:t>
            </a:r>
            <a:r>
              <a:rPr lang="it-IT" sz="2400" b="1" dirty="0">
                <a:solidFill>
                  <a:srgbClr val="57A60C"/>
                </a:solidFill>
                <a:ea typeface="+mn-ea"/>
                <a:cs typeface="+mn-cs"/>
              </a:rPr>
              <a:t>crisi e </a:t>
            </a: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sviluppo.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L’approccio </a:t>
            </a:r>
            <a:r>
              <a:rPr lang="it-IT" sz="2400" b="1" dirty="0">
                <a:solidFill>
                  <a:srgbClr val="57A60C"/>
                </a:solidFill>
                <a:ea typeface="+mn-ea"/>
                <a:cs typeface="+mn-cs"/>
              </a:rPr>
              <a:t>sistemico alle </a:t>
            </a: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povertà</a:t>
            </a: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”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rgbClr val="57A60C"/>
                </a:solidFill>
                <a:ea typeface="+mn-ea"/>
                <a:cs typeface="+mn-cs"/>
              </a:rPr>
              <a:t>16-17/10/2015</a:t>
            </a:r>
            <a:endParaRPr lang="it-IT" sz="2400" b="1" dirty="0" smtClean="0">
              <a:solidFill>
                <a:srgbClr val="57A60C"/>
              </a:solidFill>
              <a:ea typeface="+mn-ea"/>
              <a:cs typeface="+mn-cs"/>
            </a:endParaRPr>
          </a:p>
        </p:txBody>
      </p:sp>
      <p:pic>
        <p:nvPicPr>
          <p:cNvPr id="14338" name="Immagine 4" descr="Immagin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451" y="260648"/>
            <a:ext cx="841589" cy="8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6"/>
          <p:cNvSpPr txBox="1">
            <a:spLocks noChangeArrowheads="1"/>
          </p:cNvSpPr>
          <p:nvPr/>
        </p:nvSpPr>
        <p:spPr bwMode="auto">
          <a:xfrm>
            <a:off x="1331913" y="1157288"/>
            <a:ext cx="648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800000"/>
                </a:solidFill>
                <a:latin typeface="Calibri" pitchFamily="34" charset="0"/>
              </a:rPr>
              <a:t>ASSOCIAZIONE SHINUI </a:t>
            </a:r>
            <a:br>
              <a:rPr lang="en-US" sz="1600" dirty="0">
                <a:solidFill>
                  <a:srgbClr val="800000"/>
                </a:solidFill>
                <a:latin typeface="Calibri" pitchFamily="34" charset="0"/>
              </a:rPr>
            </a:br>
            <a:r>
              <a:rPr lang="en-US" sz="1600" dirty="0">
                <a:solidFill>
                  <a:srgbClr val="800000"/>
                </a:solidFill>
                <a:latin typeface="Calibri" pitchFamily="34" charset="0"/>
              </a:rPr>
              <a:t>CENTRO DI CONSULENZA SULLA RELAZIONE</a:t>
            </a:r>
          </a:p>
          <a:p>
            <a:pPr algn="ctr" eaLnBrk="0" hangingPunct="0"/>
            <a:r>
              <a:rPr lang="en-US" sz="1600" dirty="0" err="1">
                <a:solidFill>
                  <a:srgbClr val="800000"/>
                </a:solidFill>
                <a:latin typeface="Calibri" pitchFamily="34" charset="0"/>
              </a:rPr>
              <a:t>www.shinui.it</a:t>
            </a:r>
            <a:endParaRPr lang="en-US" sz="16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14340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5445224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6948264" y="6453336"/>
            <a:ext cx="2247528" cy="357187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C. </a:t>
            </a:r>
            <a:r>
              <a:rPr lang="it-IT" dirty="0" smtClean="0"/>
              <a:t>Edelstein</a:t>
            </a:r>
          </a:p>
          <a:p>
            <a:pPr>
              <a:defRPr/>
            </a:pPr>
            <a:r>
              <a:rPr lang="it-IT" dirty="0" err="1" smtClean="0"/>
              <a:t>segreteria@shinui.it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-108520" y="2060848"/>
            <a:ext cx="9324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rgbClr val="800000"/>
                </a:solidFill>
              </a:rPr>
              <a:t>FAMIGLIE </a:t>
            </a:r>
            <a:r>
              <a:rPr lang="it-IT" sz="2800" b="1" dirty="0">
                <a:solidFill>
                  <a:srgbClr val="800000"/>
                </a:solidFill>
              </a:rPr>
              <a:t>NETWORK </a:t>
            </a:r>
            <a:endParaRPr lang="it-IT" sz="2800" b="1" dirty="0" smtClean="0">
              <a:solidFill>
                <a:srgbClr val="800000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rgbClr val="800000"/>
                </a:solidFill>
              </a:rPr>
              <a:t>NELLA </a:t>
            </a:r>
            <a:r>
              <a:rPr lang="it-IT" sz="2800" b="1" dirty="0">
                <a:solidFill>
                  <a:srgbClr val="800000"/>
                </a:solidFill>
              </a:rPr>
              <a:t>PROGETTAZIONE DEGLI </a:t>
            </a:r>
            <a:r>
              <a:rPr lang="it-IT" sz="2800" b="1" dirty="0" smtClean="0">
                <a:solidFill>
                  <a:srgbClr val="800000"/>
                </a:solidFill>
              </a:rPr>
              <a:t>AFFIDI</a:t>
            </a:r>
            <a:endParaRPr lang="it-IT" sz="2800" b="1" dirty="0">
              <a:solidFill>
                <a:srgbClr val="800000"/>
              </a:solidFill>
            </a:endParaRPr>
          </a:p>
          <a:p>
            <a:pPr algn="ctr"/>
            <a:r>
              <a:rPr lang="it-IT" sz="2400" dirty="0" smtClean="0">
                <a:solidFill>
                  <a:srgbClr val="800000"/>
                </a:solidFill>
              </a:rPr>
              <a:t>Cecilia </a:t>
            </a:r>
            <a:r>
              <a:rPr lang="it-IT" sz="2400" dirty="0">
                <a:solidFill>
                  <a:srgbClr val="800000"/>
                </a:solidFill>
              </a:rPr>
              <a:t>E</a:t>
            </a:r>
            <a:r>
              <a:rPr lang="it-IT" sz="2400" dirty="0" smtClean="0">
                <a:solidFill>
                  <a:srgbClr val="800000"/>
                </a:solidFill>
              </a:rPr>
              <a:t>delstein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3200" dirty="0">
                <a:solidFill>
                  <a:srgbClr val="800000"/>
                </a:solidFill>
              </a:rPr>
              <a:t>I CONCETTI DI </a:t>
            </a:r>
            <a:r>
              <a:rPr lang="it-IT" sz="3200" b="1" dirty="0">
                <a:solidFill>
                  <a:srgbClr val="800000"/>
                </a:solidFill>
              </a:rPr>
              <a:t>IDENTITA’ MISTA </a:t>
            </a:r>
            <a:endParaRPr lang="it-IT" sz="3200" b="1" dirty="0" smtClean="0">
              <a:solidFill>
                <a:srgbClr val="800000"/>
              </a:solidFill>
            </a:endParaRPr>
          </a:p>
          <a:p>
            <a:pPr algn="ctr"/>
            <a:r>
              <a:rPr lang="it-IT" sz="3200" dirty="0" smtClean="0">
                <a:solidFill>
                  <a:srgbClr val="800000"/>
                </a:solidFill>
              </a:rPr>
              <a:t>E DI </a:t>
            </a:r>
            <a:r>
              <a:rPr lang="it-IT" sz="3200" b="1" dirty="0" smtClean="0">
                <a:solidFill>
                  <a:srgbClr val="800000"/>
                </a:solidFill>
              </a:rPr>
              <a:t>PLURIAPPARTENENZA</a:t>
            </a:r>
            <a:endParaRPr lang="it-IT" sz="3200" dirty="0">
              <a:solidFill>
                <a:srgbClr val="80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1187624" y="1484784"/>
            <a:ext cx="6840760" cy="4103787"/>
          </a:xfrm>
          <a:prstGeom prst="ellipse">
            <a:avLst/>
          </a:prstGeom>
          <a:noFill/>
          <a:ln>
            <a:solidFill>
              <a:srgbClr val="220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Permettono di uscire </a:t>
            </a:r>
            <a:endParaRPr lang="it-IT" sz="2800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dal </a:t>
            </a: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dualismo, </a:t>
            </a:r>
            <a:r>
              <a:rPr lang="it-IT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dalla </a:t>
            </a: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dicotomia, dalla prospettiva normativa.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Si aprono molteplici possibilità</a:t>
            </a: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Posizione inclusiva</a:t>
            </a: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È possibile </a:t>
            </a:r>
            <a:r>
              <a:rPr lang="it-IT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vivere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le </a:t>
            </a: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appartenenze </a:t>
            </a:r>
            <a:endParaRPr lang="it-IT" sz="2800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it-IT" sz="2800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modo armonioso.</a:t>
            </a:r>
          </a:p>
        </p:txBody>
      </p:sp>
      <p:sp>
        <p:nvSpPr>
          <p:cNvPr id="9" name="Freccia in giù 8"/>
          <p:cNvSpPr>
            <a:spLocks noChangeArrowheads="1"/>
          </p:cNvSpPr>
          <p:nvPr/>
        </p:nvSpPr>
        <p:spPr bwMode="auto">
          <a:xfrm flipH="1">
            <a:off x="4139952" y="1052736"/>
            <a:ext cx="864096" cy="792088"/>
          </a:xfrm>
          <a:prstGeom prst="downArrow">
            <a:avLst>
              <a:gd name="adj1" fmla="val 50000"/>
              <a:gd name="adj2" fmla="val 46519"/>
            </a:avLst>
          </a:prstGeom>
          <a:solidFill>
            <a:srgbClr val="220CA8"/>
          </a:solidFill>
          <a:ln w="9525">
            <a:solidFill>
              <a:srgbClr val="220CA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dk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5589240"/>
            <a:ext cx="9144000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dirty="0">
                <a:solidFill>
                  <a:srgbClr val="220CA8"/>
                </a:solidFill>
                <a:latin typeface="Arial" charset="0"/>
              </a:rPr>
              <a:t>2007. "L'identità mista di bambini e adolescenti" in </a:t>
            </a:r>
            <a:r>
              <a:rPr lang="it-IT" dirty="0" err="1">
                <a:solidFill>
                  <a:srgbClr val="220CA8"/>
                </a:solidFill>
                <a:latin typeface="Arial" charset="0"/>
              </a:rPr>
              <a:t>m@gm</a:t>
            </a:r>
            <a:r>
              <a:rPr lang="it-IT" dirty="0">
                <a:solidFill>
                  <a:srgbClr val="220CA8"/>
                </a:solidFill>
                <a:latin typeface="Arial" charset="0"/>
              </a:rPr>
              <a:t>@ - Rivista Elettronica di Scienze Umane e Sociali - Osservatorio di Processi Comunicativi, vol. 5, n°2. Numero tematico diretto da M. Giuliani: "Il </a:t>
            </a:r>
            <a:r>
              <a:rPr lang="it-IT" dirty="0" err="1">
                <a:solidFill>
                  <a:srgbClr val="220CA8"/>
                </a:solidFill>
                <a:latin typeface="Arial" charset="0"/>
              </a:rPr>
              <a:t>counseling</a:t>
            </a:r>
            <a:r>
              <a:rPr lang="it-IT" dirty="0">
                <a:solidFill>
                  <a:srgbClr val="220CA8"/>
                </a:solidFill>
                <a:latin typeface="Arial" charset="0"/>
              </a:rPr>
              <a:t> e le culture: le culture del </a:t>
            </a:r>
            <a:r>
              <a:rPr lang="it-IT" dirty="0" err="1">
                <a:solidFill>
                  <a:srgbClr val="220CA8"/>
                </a:solidFill>
                <a:latin typeface="Arial" charset="0"/>
              </a:rPr>
              <a:t>counseling</a:t>
            </a:r>
            <a:r>
              <a:rPr lang="it-IT" dirty="0">
                <a:solidFill>
                  <a:srgbClr val="220CA8"/>
                </a:solidFill>
                <a:latin typeface="Arial" charset="0"/>
              </a:rPr>
              <a:t>".</a:t>
            </a:r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525344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9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-9588" y="3029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3600" b="1" dirty="0" smtClean="0">
                <a:solidFill>
                  <a:srgbClr val="800000"/>
                </a:solidFill>
              </a:rPr>
              <a:t>PLURIAPPARTENENZE</a:t>
            </a:r>
            <a:endParaRPr lang="it-IT" sz="3600" b="1" dirty="0">
              <a:solidFill>
                <a:srgbClr val="80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-14312" y="980728"/>
            <a:ext cx="2790825" cy="1471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GENERE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827584" y="2492896"/>
            <a:ext cx="2790825" cy="14716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GRUPPO CLASSE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059832" y="980728"/>
            <a:ext cx="2790825" cy="14716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CITTA’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PAESE…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1619672" y="5386388"/>
            <a:ext cx="3294881" cy="1471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FAMIGLIA </a:t>
            </a:r>
            <a:r>
              <a:rPr lang="it-IT" sz="2400" dirty="0" smtClean="0">
                <a:solidFill>
                  <a:srgbClr val="800000"/>
                </a:solidFill>
              </a:rPr>
              <a:t>D’ACCOGLIENZA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 flipV="1">
            <a:off x="5004048" y="5085184"/>
            <a:ext cx="2790825" cy="14807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…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779912" y="2420888"/>
            <a:ext cx="2790825" cy="14716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NAZIONALITA’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211960" y="3861048"/>
            <a:ext cx="2790825" cy="14716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RELIGIONE</a:t>
            </a: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1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1043608" y="4077072"/>
            <a:ext cx="3294881" cy="1471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FAMIGLIA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800000"/>
                </a:solidFill>
              </a:rPr>
              <a:t>D’ORIGINE</a:t>
            </a:r>
            <a:endParaRPr lang="it-IT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tonda angolo diagonale rettangolo 2"/>
          <p:cNvSpPr>
            <a:spLocks/>
          </p:cNvSpPr>
          <p:nvPr/>
        </p:nvSpPr>
        <p:spPr bwMode="auto">
          <a:xfrm>
            <a:off x="467544" y="980728"/>
            <a:ext cx="8208963" cy="1800200"/>
          </a:xfrm>
          <a:custGeom>
            <a:avLst/>
            <a:gdLst>
              <a:gd name="T0" fmla="*/ 336028 w 8208963"/>
              <a:gd name="T1" fmla="*/ 0 h 2016125"/>
              <a:gd name="T2" fmla="*/ 8208963 w 8208963"/>
              <a:gd name="T3" fmla="*/ 0 h 2016125"/>
              <a:gd name="T4" fmla="*/ 8208963 w 8208963"/>
              <a:gd name="T5" fmla="*/ 0 h 2016125"/>
              <a:gd name="T6" fmla="*/ 8208963 w 8208963"/>
              <a:gd name="T7" fmla="*/ 1680097 h 2016125"/>
              <a:gd name="T8" fmla="*/ 7872935 w 8208963"/>
              <a:gd name="T9" fmla="*/ 2016125 h 2016125"/>
              <a:gd name="T10" fmla="*/ 0 w 8208963"/>
              <a:gd name="T11" fmla="*/ 2016125 h 2016125"/>
              <a:gd name="T12" fmla="*/ 0 w 8208963"/>
              <a:gd name="T13" fmla="*/ 2016125 h 2016125"/>
              <a:gd name="T14" fmla="*/ 0 w 8208963"/>
              <a:gd name="T15" fmla="*/ 336028 h 2016125"/>
              <a:gd name="T16" fmla="*/ 336028 w 8208963"/>
              <a:gd name="T17" fmla="*/ 0 h 2016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08963"/>
              <a:gd name="T28" fmla="*/ 0 h 2016125"/>
              <a:gd name="T29" fmla="*/ 8208963 w 8208963"/>
              <a:gd name="T30" fmla="*/ 2016125 h 2016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08963" h="2016125">
                <a:moveTo>
                  <a:pt x="336028" y="0"/>
                </a:moveTo>
                <a:lnTo>
                  <a:pt x="8208963" y="0"/>
                </a:lnTo>
                <a:lnTo>
                  <a:pt x="8208963" y="1680097"/>
                </a:lnTo>
                <a:cubicBezTo>
                  <a:pt x="8208963" y="1865680"/>
                  <a:pt x="8058518" y="2016125"/>
                  <a:pt x="7872935" y="2016125"/>
                </a:cubicBezTo>
                <a:lnTo>
                  <a:pt x="0" y="2016125"/>
                </a:lnTo>
                <a:lnTo>
                  <a:pt x="0" y="336028"/>
                </a:lnTo>
                <a:cubicBezTo>
                  <a:pt x="0" y="150445"/>
                  <a:pt x="150445" y="0"/>
                  <a:pt x="336028" y="0"/>
                </a:cubicBezTo>
                <a:close/>
              </a:path>
            </a:pathLst>
          </a:custGeom>
          <a:noFill/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latin typeface="+mn-lt"/>
                <a:ea typeface="+mn-ea"/>
                <a:cs typeface="+mn-cs"/>
              </a:rPr>
              <a:t>Uscire da una visione normativa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latin typeface="+mn-lt"/>
                <a:ea typeface="+mn-ea"/>
                <a:cs typeface="+mn-cs"/>
              </a:rPr>
              <a:t>per entrare in una</a:t>
            </a:r>
            <a:r>
              <a:rPr lang="it-IT" sz="3200" dirty="0" smtClean="0"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tx2"/>
                </a:solidFill>
                <a:ea typeface="MS PGothic" charset="0"/>
                <a:cs typeface="ＭＳ Ｐゴシック" charset="0"/>
              </a:rPr>
              <a:t>PROSPETTIVA PLURALISTA</a:t>
            </a:r>
            <a:r>
              <a:rPr lang="it-IT" sz="2800" dirty="0" smtClean="0">
                <a:solidFill>
                  <a:schemeClr val="tx2"/>
                </a:solidFill>
              </a:rPr>
              <a:t>. 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467544" y="3645024"/>
            <a:ext cx="8136904" cy="273526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4000" b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it-IT" sz="4000" b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uove </a:t>
            </a:r>
            <a:r>
              <a:rPr lang="it-IT" sz="4000" b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strutture </a:t>
            </a:r>
            <a:r>
              <a:rPr lang="it-IT" sz="4000" b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familiari</a:t>
            </a:r>
            <a:endParaRPr lang="it-IT" sz="32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it-IT" sz="30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Si possono avere </a:t>
            </a:r>
          </a:p>
          <a:p>
            <a:pPr algn="ctr">
              <a:defRPr/>
            </a:pPr>
            <a:r>
              <a:rPr lang="it-IT" sz="30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più mamme e più papà!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270892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dk1"/>
                </a:solidFill>
              </a:rPr>
              <a:t>Non esiste un modello ideale</a:t>
            </a:r>
            <a:endParaRPr lang="it-IT" dirty="0"/>
          </a:p>
        </p:txBody>
      </p:sp>
      <p:sp>
        <p:nvSpPr>
          <p:cNvPr id="1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326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ea typeface="MS PGothic" pitchFamily="34" charset="-128"/>
                <a:cs typeface="ＭＳ Ｐゴシック" charset="0"/>
              </a:rPr>
              <a:t>PLURIAPPARTENENZA </a:t>
            </a:r>
            <a:r>
              <a:rPr lang="en-US" sz="3600" b="1" dirty="0">
                <a:solidFill>
                  <a:srgbClr val="800000"/>
                </a:solidFill>
                <a:latin typeface="Calibri"/>
                <a:ea typeface="MS PGothic" pitchFamily="34" charset="-128"/>
                <a:cs typeface="ＭＳ Ｐゴシック" charset="0"/>
              </a:rPr>
              <a:t>E IDENTITÁ MISTA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2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rgbClr val="800000"/>
                </a:solidFill>
              </a:rPr>
              <a:t>FAMIGLIE </a:t>
            </a:r>
            <a:r>
              <a:rPr lang="it-IT" b="1" dirty="0" smtClean="0">
                <a:solidFill>
                  <a:srgbClr val="800000"/>
                </a:solidFill>
              </a:rPr>
              <a:t>NETWORK</a:t>
            </a:r>
          </a:p>
        </p:txBody>
      </p:sp>
      <p:sp>
        <p:nvSpPr>
          <p:cNvPr id="6" name="Text Box 4" descr="Velina blu"/>
          <p:cNvSpPr txBox="1">
            <a:spLocks noChangeArrowheads="1"/>
          </p:cNvSpPr>
          <p:nvPr/>
        </p:nvSpPr>
        <p:spPr bwMode="auto">
          <a:xfrm>
            <a:off x="467544" y="1988840"/>
            <a:ext cx="3887788" cy="4124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1F497D"/>
                </a:solidFill>
                <a:latin typeface="+mj-lt"/>
              </a:rPr>
              <a:t>Un nucleo di sangue,</a:t>
            </a:r>
            <a:br>
              <a:rPr lang="it-IT" b="1" dirty="0" smtClean="0">
                <a:solidFill>
                  <a:srgbClr val="1F497D"/>
                </a:solidFill>
                <a:latin typeface="+mj-lt"/>
              </a:rPr>
            </a:br>
            <a:r>
              <a:rPr lang="it-IT" b="1" dirty="0" smtClean="0">
                <a:solidFill>
                  <a:srgbClr val="1F497D"/>
                </a:solidFill>
                <a:latin typeface="+mj-lt"/>
              </a:rPr>
              <a:t>tanti membri aggregati</a:t>
            </a:r>
          </a:p>
          <a:p>
            <a:pPr algn="ctr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1F497D"/>
                </a:solidFill>
                <a:latin typeface="+mj-lt"/>
              </a:rPr>
              <a:t>(fratelli </a:t>
            </a:r>
            <a:r>
              <a:rPr lang="it-IT" dirty="0" smtClean="0">
                <a:solidFill>
                  <a:srgbClr val="1F497D"/>
                </a:solidFill>
                <a:latin typeface="+mj-lt"/>
              </a:rPr>
              <a:t>in affido o adottati in famiglie diverse che non hanno alcun legame di sangue, né conoscenza pregressa)</a:t>
            </a:r>
          </a:p>
        </p:txBody>
      </p:sp>
      <p:pic>
        <p:nvPicPr>
          <p:cNvPr id="26627" name="Picture 2" descr="C:\Users\ALESSANDRA\Desktop\Immagi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708920"/>
            <a:ext cx="3679825" cy="2457450"/>
          </a:xfrm>
          <a:prstGeom prst="rect">
            <a:avLst/>
          </a:prstGeom>
          <a:solidFill>
            <a:srgbClr val="00B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71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800000"/>
                </a:solidFill>
              </a:rPr>
              <a:t>SECONDA FASE DI LAVORO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chemeClr val="tx2"/>
                </a:solidFill>
                <a:ea typeface="+mn-ea"/>
                <a:cs typeface="+mn-cs"/>
              </a:rPr>
              <a:t>INCONTRARE LE </a:t>
            </a:r>
            <a:r>
              <a:rPr lang="it-IT" b="1" dirty="0">
                <a:solidFill>
                  <a:schemeClr val="tx2"/>
                </a:solidFill>
                <a:ea typeface="+mn-ea"/>
                <a:cs typeface="+mn-cs"/>
              </a:rPr>
              <a:t>FAMIGLIE (</a:t>
            </a:r>
            <a:r>
              <a:rPr lang="it-IT" b="1" dirty="0" smtClean="0">
                <a:solidFill>
                  <a:schemeClr val="tx2"/>
                </a:solidFill>
                <a:ea typeface="+mn-ea"/>
                <a:cs typeface="+mn-cs"/>
              </a:rPr>
              <a:t>BIOLOGICA E AFFIDATARIE), CON </a:t>
            </a:r>
            <a:r>
              <a:rPr lang="it-IT" b="1" dirty="0" smtClean="0">
                <a:solidFill>
                  <a:schemeClr val="tx2"/>
                </a:solidFill>
                <a:ea typeface="+mn-ea"/>
                <a:cs typeface="+mn-cs"/>
              </a:rPr>
              <a:t>E </a:t>
            </a:r>
            <a:r>
              <a:rPr lang="it-IT" b="1" dirty="0" smtClean="0">
                <a:solidFill>
                  <a:schemeClr val="tx2"/>
                </a:solidFill>
                <a:ea typeface="+mn-ea"/>
                <a:cs typeface="+mn-cs"/>
              </a:rPr>
              <a:t>SENZA GLI OPERATORI, PER COSTITUIRE LA FAMIGLIA NETWORK</a:t>
            </a:r>
            <a:endParaRPr lang="it-IT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  <p:pic>
        <p:nvPicPr>
          <p:cNvPr id="6" name="Immagine 8"/>
          <p:cNvPicPr>
            <a:picLocks noChangeAspect="1"/>
          </p:cNvPicPr>
          <p:nvPr/>
        </p:nvPicPr>
        <p:blipFill rotWithShape="1">
          <a:blip r:embed="rId2"/>
          <a:srcRect r="13070"/>
          <a:stretch/>
        </p:blipFill>
        <p:spPr bwMode="auto">
          <a:xfrm>
            <a:off x="2627784" y="335699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95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800000"/>
                </a:solidFill>
                <a:cs typeface="+mn-cs"/>
              </a:rPr>
              <a:t>VERSO </a:t>
            </a:r>
            <a:r>
              <a:rPr lang="it-IT" b="1" dirty="0">
                <a:solidFill>
                  <a:srgbClr val="800000"/>
                </a:solidFill>
                <a:cs typeface="+mn-cs"/>
              </a:rPr>
              <a:t>UNA POSIZIONE </a:t>
            </a:r>
            <a:r>
              <a:rPr lang="it-IT" b="1" dirty="0" smtClean="0">
                <a:solidFill>
                  <a:srgbClr val="800000"/>
                </a:solidFill>
                <a:cs typeface="+mn-cs"/>
              </a:rPr>
              <a:t>INCLUSIVA</a:t>
            </a:r>
            <a:endParaRPr lang="it-IT" b="1" dirty="0">
              <a:solidFill>
                <a:srgbClr val="800000"/>
              </a:solidFill>
              <a:cs typeface="+mn-cs"/>
            </a:endParaRPr>
          </a:p>
        </p:txBody>
      </p:sp>
      <p:sp>
        <p:nvSpPr>
          <p:cNvPr id="24578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algn="just" eaLnBrk="1" hangingPunct="1"/>
            <a:r>
              <a:rPr lang="it-IT" sz="3600" b="1" dirty="0" smtClean="0">
                <a:solidFill>
                  <a:srgbClr val="1F497D"/>
                </a:solidFill>
              </a:rPr>
              <a:t>Da una scelta obbligata “o-o”, </a:t>
            </a:r>
          </a:p>
          <a:p>
            <a:pPr marL="0" indent="0" algn="just" eaLnBrk="1" hangingPunct="1">
              <a:buNone/>
            </a:pPr>
            <a:r>
              <a:rPr lang="it-IT" sz="3600" b="1" dirty="0" smtClean="0">
                <a:solidFill>
                  <a:srgbClr val="1F497D"/>
                </a:solidFill>
              </a:rPr>
              <a:t>PER le famiglie (affidatarie o </a:t>
            </a:r>
            <a:r>
              <a:rPr lang="it-IT" sz="3600" b="1" dirty="0" smtClean="0">
                <a:solidFill>
                  <a:srgbClr val="1F497D"/>
                </a:solidFill>
              </a:rPr>
              <a:t>affidante)</a:t>
            </a:r>
            <a:r>
              <a:rPr lang="it-IT" sz="3600" b="1" dirty="0" smtClean="0">
                <a:solidFill>
                  <a:srgbClr val="1F497D"/>
                </a:solidFill>
              </a:rPr>
              <a:t>.</a:t>
            </a:r>
          </a:p>
          <a:p>
            <a:pPr marL="0" indent="0" algn="just" eaLnBrk="1" hangingPunct="1">
              <a:buNone/>
            </a:pPr>
            <a:endParaRPr lang="it-IT" sz="3600" b="1" dirty="0" smtClean="0">
              <a:solidFill>
                <a:srgbClr val="1F497D"/>
              </a:solidFill>
            </a:endParaRPr>
          </a:p>
          <a:p>
            <a:pPr algn="just" eaLnBrk="1" hangingPunct="1"/>
            <a:r>
              <a:rPr lang="it-IT" sz="3600" b="1" dirty="0" smtClean="0">
                <a:solidFill>
                  <a:srgbClr val="1F497D"/>
                </a:solidFill>
              </a:rPr>
              <a:t>A una visione inclusiva “e-e”, </a:t>
            </a:r>
          </a:p>
          <a:p>
            <a:pPr marL="0" indent="0" algn="just" eaLnBrk="1" hangingPunct="1">
              <a:buNone/>
            </a:pPr>
            <a:r>
              <a:rPr lang="it-IT" sz="3600" b="1" dirty="0" smtClean="0">
                <a:solidFill>
                  <a:srgbClr val="1F497D"/>
                </a:solidFill>
              </a:rPr>
              <a:t>CON le </a:t>
            </a:r>
            <a:r>
              <a:rPr lang="it-IT" sz="3600" b="1" dirty="0">
                <a:solidFill>
                  <a:srgbClr val="1F497D"/>
                </a:solidFill>
              </a:rPr>
              <a:t>famiglie (affidatarie </a:t>
            </a:r>
            <a:r>
              <a:rPr lang="it-IT" sz="3600" b="1" dirty="0" smtClean="0">
                <a:solidFill>
                  <a:srgbClr val="1F497D"/>
                </a:solidFill>
              </a:rPr>
              <a:t>e </a:t>
            </a:r>
            <a:r>
              <a:rPr lang="it-IT" sz="3600" b="1" dirty="0" smtClean="0">
                <a:solidFill>
                  <a:srgbClr val="1F497D"/>
                </a:solidFill>
              </a:rPr>
              <a:t>affidante)</a:t>
            </a:r>
            <a:r>
              <a:rPr lang="it-IT" sz="3600" b="1" dirty="0" smtClean="0">
                <a:solidFill>
                  <a:srgbClr val="1F497D"/>
                </a:solidFill>
              </a:rPr>
              <a:t>.</a:t>
            </a:r>
            <a:endParaRPr lang="it-IT" sz="3600" b="1" dirty="0">
              <a:solidFill>
                <a:srgbClr val="1F497D"/>
              </a:solidFill>
            </a:endParaRPr>
          </a:p>
          <a:p>
            <a:pPr marL="0" indent="0" algn="just" eaLnBrk="1" hangingPunct="1">
              <a:buNone/>
            </a:pPr>
            <a:endParaRPr lang="it-IT" sz="3600" b="1" dirty="0" smtClean="0">
              <a:solidFill>
                <a:srgbClr val="1F497D"/>
              </a:solidFill>
            </a:endParaRPr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rgbClr val="800000"/>
                </a:solidFill>
                <a:cs typeface="+mn-cs"/>
              </a:rPr>
              <a:t>POSIZIONE INCLUSIVA E RISORSE</a:t>
            </a:r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1036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b="1" dirty="0" smtClean="0">
                <a:solidFill>
                  <a:srgbClr val="1F497D"/>
                </a:solidFill>
              </a:rPr>
              <a:t>1. Coinvolgimento e condivisione di idee di base. </a:t>
            </a:r>
          </a:p>
          <a:p>
            <a:pPr marL="0" indent="0" eaLnBrk="1" hangingPunct="1">
              <a:buNone/>
            </a:pPr>
            <a:r>
              <a:rPr lang="it-IT" b="1" dirty="0" smtClean="0">
                <a:solidFill>
                  <a:srgbClr val="1F497D"/>
                </a:solidFill>
              </a:rPr>
              <a:t>2. Rinegoziazione di intenti e cornice.</a:t>
            </a:r>
          </a:p>
          <a:p>
            <a:pPr marL="0" indent="0" eaLnBrk="1" hangingPunct="1">
              <a:buNone/>
            </a:pPr>
            <a:r>
              <a:rPr lang="it-IT" b="1" dirty="0" smtClean="0">
                <a:solidFill>
                  <a:srgbClr val="1F497D"/>
                </a:solidFill>
              </a:rPr>
              <a:t>3. Co-progettazione con implicazioni pratiche immediate (tempi, spazi, visite, ruoli…).</a:t>
            </a:r>
          </a:p>
          <a:p>
            <a:pPr marL="0" indent="0" eaLnBrk="1" hangingPunct="1">
              <a:buNone/>
            </a:pPr>
            <a:r>
              <a:rPr lang="it-IT" b="1" dirty="0" smtClean="0">
                <a:solidFill>
                  <a:srgbClr val="1F497D"/>
                </a:solidFill>
              </a:rPr>
              <a:t>4. Flessibilità e unicità. </a:t>
            </a:r>
          </a:p>
        </p:txBody>
      </p:sp>
      <p:sp>
        <p:nvSpPr>
          <p:cNvPr id="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096344" cy="212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96144"/>
          </a:xfrm>
        </p:spPr>
        <p:txBody>
          <a:bodyPr/>
          <a:lstStyle/>
          <a:p>
            <a:r>
              <a:rPr lang="it-IT" b="1" dirty="0" smtClean="0">
                <a:solidFill>
                  <a:srgbClr val="800000"/>
                </a:solidFill>
              </a:rPr>
              <a:t>TERZA FASE DI LAVORO</a:t>
            </a:r>
            <a:r>
              <a:rPr lang="it-IT" sz="2800" b="1" dirty="0" smtClean="0">
                <a:solidFill>
                  <a:srgbClr val="800000"/>
                </a:solidFill>
              </a:rPr>
              <a:t/>
            </a:r>
            <a:br>
              <a:rPr lang="it-IT" sz="2800" b="1" dirty="0" smtClean="0">
                <a:solidFill>
                  <a:srgbClr val="800000"/>
                </a:solidFill>
              </a:rPr>
            </a:br>
            <a:r>
              <a:rPr lang="it-IT" sz="2800" b="1" dirty="0" smtClean="0">
                <a:solidFill>
                  <a:srgbClr val="800000"/>
                </a:solidFill>
              </a:rPr>
              <a:t/>
            </a:r>
            <a:br>
              <a:rPr lang="it-IT" sz="2800" b="1" dirty="0" smtClean="0">
                <a:solidFill>
                  <a:srgbClr val="800000"/>
                </a:solidFill>
              </a:rPr>
            </a:br>
            <a:r>
              <a:rPr lang="it-IT" sz="2800" b="1" dirty="0" smtClean="0">
                <a:solidFill>
                  <a:srgbClr val="800000"/>
                </a:solidFill>
              </a:rPr>
              <a:t>ORGANIZZAZIONE AUTONOMA E SPONTANEA</a:t>
            </a:r>
            <a:r>
              <a:rPr lang="it-IT" sz="2800" b="1" dirty="0">
                <a:solidFill>
                  <a:srgbClr val="800000"/>
                </a:solidFill>
              </a:rPr>
              <a:t/>
            </a:r>
            <a:br>
              <a:rPr lang="it-IT" sz="2800" b="1" dirty="0">
                <a:solidFill>
                  <a:srgbClr val="80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7"/>
            <a:ext cx="8229600" cy="3960440"/>
          </a:xfrm>
        </p:spPr>
        <p:txBody>
          <a:bodyPr/>
          <a:lstStyle/>
          <a:p>
            <a:r>
              <a:rPr lang="it-IT" b="1" dirty="0" smtClean="0">
                <a:solidFill>
                  <a:srgbClr val="1F497D"/>
                </a:solidFill>
              </a:rPr>
              <a:t>Momenti di condivisione ed esperienze di aggregazione.</a:t>
            </a:r>
          </a:p>
          <a:p>
            <a:r>
              <a:rPr lang="it-IT" b="1" dirty="0" smtClean="0">
                <a:solidFill>
                  <a:srgbClr val="1F497D"/>
                </a:solidFill>
              </a:rPr>
              <a:t>Solidarietà, condivisione.</a:t>
            </a:r>
          </a:p>
          <a:p>
            <a:r>
              <a:rPr lang="it-IT" b="1" dirty="0" smtClean="0">
                <a:solidFill>
                  <a:srgbClr val="1F497D"/>
                </a:solidFill>
              </a:rPr>
              <a:t>Relazioni a più livelli, ruoli intrecciati.</a:t>
            </a:r>
          </a:p>
          <a:p>
            <a:r>
              <a:rPr lang="it-IT" b="1" dirty="0">
                <a:solidFill>
                  <a:srgbClr val="1F497D"/>
                </a:solidFill>
              </a:rPr>
              <a:t>Confini </a:t>
            </a:r>
            <a:r>
              <a:rPr lang="it-IT" b="1" dirty="0" smtClean="0">
                <a:solidFill>
                  <a:srgbClr val="1F497D"/>
                </a:solidFill>
              </a:rPr>
              <a:t>definiti ma </a:t>
            </a:r>
            <a:r>
              <a:rPr lang="it-IT" b="1" dirty="0">
                <a:solidFill>
                  <a:srgbClr val="1F497D"/>
                </a:solidFill>
              </a:rPr>
              <a:t>flessibili.</a:t>
            </a:r>
          </a:p>
          <a:p>
            <a:r>
              <a:rPr lang="it-IT" b="1" dirty="0" smtClean="0">
                <a:solidFill>
                  <a:srgbClr val="1F497D"/>
                </a:solidFill>
              </a:rPr>
              <a:t>Accordi condivisi. </a:t>
            </a:r>
          </a:p>
          <a:p>
            <a:r>
              <a:rPr lang="it-IT" b="1" dirty="0" smtClean="0">
                <a:solidFill>
                  <a:srgbClr val="1F497D"/>
                </a:solidFill>
              </a:rPr>
              <a:t>Ciascuno è esperto di se stesso.</a:t>
            </a:r>
          </a:p>
          <a:p>
            <a:endParaRPr lang="it-IT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800000"/>
                </a:solidFill>
              </a:rPr>
              <a:t> </a:t>
            </a:r>
            <a:endParaRPr lang="en-US" dirty="0"/>
          </a:p>
        </p:txBody>
      </p:sp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78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59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Segnaposto contenuto 5" descr="Immagine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765175"/>
            <a:ext cx="2286000" cy="2208213"/>
          </a:xfrm>
        </p:spPr>
      </p:pic>
      <p:sp>
        <p:nvSpPr>
          <p:cNvPr id="28674" name="CasellaDiTesto 6"/>
          <p:cNvSpPr txBox="1">
            <a:spLocks noChangeArrowheads="1"/>
          </p:cNvSpPr>
          <p:nvPr/>
        </p:nvSpPr>
        <p:spPr bwMode="auto">
          <a:xfrm>
            <a:off x="179388" y="3141663"/>
            <a:ext cx="878522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800000"/>
                </a:solidFill>
                <a:latin typeface="Calibri" pitchFamily="34" charset="0"/>
              </a:rPr>
              <a:t>ASSOCIAZIONE SHINUI </a:t>
            </a:r>
            <a:br>
              <a:rPr lang="en-US" sz="2800" dirty="0">
                <a:solidFill>
                  <a:srgbClr val="80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800000"/>
                </a:solidFill>
                <a:latin typeface="Calibri" pitchFamily="34" charset="0"/>
              </a:rPr>
              <a:t>CENTRO DI CONSULENZA SULLA RELAZIONE</a:t>
            </a:r>
          </a:p>
          <a:p>
            <a:pPr algn="ctr" eaLnBrk="0" hangingPunct="0"/>
            <a:endParaRPr lang="en-US" sz="2000" dirty="0">
              <a:solidFill>
                <a:srgbClr val="000092"/>
              </a:solidFill>
              <a:latin typeface="Times New Roman" pitchFamily="18" charset="0"/>
            </a:endParaRPr>
          </a:p>
          <a:p>
            <a:pPr algn="ctr"/>
            <a:r>
              <a:rPr lang="it-IT" sz="1600" dirty="0">
                <a:solidFill>
                  <a:srgbClr val="1F497D"/>
                </a:solidFill>
                <a:latin typeface="Calibri" pitchFamily="34" charset="0"/>
              </a:rPr>
              <a:t>Via Divisione Tridentina, 5 - 24121 Bergamo </a:t>
            </a:r>
            <a:r>
              <a:rPr lang="it-IT" sz="1600" b="1" dirty="0">
                <a:solidFill>
                  <a:srgbClr val="1F497D"/>
                </a:solidFill>
                <a:latin typeface="Calibri" pitchFamily="34" charset="0"/>
              </a:rPr>
              <a:t/>
            </a:r>
            <a:br>
              <a:rPr lang="it-IT" sz="1600" b="1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it-IT" sz="1600" dirty="0" err="1">
                <a:solidFill>
                  <a:srgbClr val="1F497D"/>
                </a:solidFill>
                <a:latin typeface="Calibri" pitchFamily="34" charset="0"/>
              </a:rPr>
              <a:t>Tel</a:t>
            </a:r>
            <a:r>
              <a:rPr lang="it-IT" sz="1600" dirty="0">
                <a:solidFill>
                  <a:srgbClr val="1F497D"/>
                </a:solidFill>
                <a:latin typeface="Calibri" pitchFamily="34" charset="0"/>
              </a:rPr>
              <a:t> 035.24.10.39 - </a:t>
            </a:r>
            <a:r>
              <a:rPr lang="it-IT" sz="1600" b="1" dirty="0">
                <a:solidFill>
                  <a:srgbClr val="1F497D"/>
                </a:solidFill>
                <a:latin typeface="Calibri" pitchFamily="34" charset="0"/>
              </a:rPr>
              <a:t/>
            </a:r>
            <a:br>
              <a:rPr lang="it-IT" sz="1600" b="1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it-IT" sz="1600" dirty="0">
                <a:solidFill>
                  <a:srgbClr val="1F497D"/>
                </a:solidFill>
                <a:latin typeface="Calibri" pitchFamily="34" charset="0"/>
              </a:rPr>
              <a:t>Fax 02.36.04.93.21 - </a:t>
            </a:r>
            <a:br>
              <a:rPr lang="it-IT" sz="1600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it-IT" sz="1600" dirty="0">
                <a:solidFill>
                  <a:srgbClr val="1F497D"/>
                </a:solidFill>
                <a:latin typeface="Calibri" pitchFamily="34" charset="0"/>
              </a:rPr>
              <a:t>E-mail: </a:t>
            </a:r>
            <a:r>
              <a:rPr lang="it-IT" sz="1600" dirty="0" err="1">
                <a:solidFill>
                  <a:srgbClr val="1F497D"/>
                </a:solidFill>
                <a:latin typeface="Calibri" pitchFamily="34" charset="0"/>
              </a:rPr>
              <a:t>segreteria@shinui.it</a:t>
            </a:r>
            <a:r>
              <a:rPr lang="it-IT" sz="1600" b="1" dirty="0">
                <a:solidFill>
                  <a:srgbClr val="1F497D"/>
                </a:solidFill>
                <a:latin typeface="Calibri" pitchFamily="34" charset="0"/>
              </a:rPr>
              <a:t/>
            </a:r>
            <a:br>
              <a:rPr lang="it-IT" sz="1600" b="1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it-IT" sz="1600" dirty="0">
                <a:solidFill>
                  <a:srgbClr val="1F497D"/>
                </a:solidFill>
                <a:latin typeface="Calibri" pitchFamily="34" charset="0"/>
              </a:rPr>
              <a:t>Web: </a:t>
            </a:r>
            <a:r>
              <a:rPr lang="it-IT" sz="1600" dirty="0">
                <a:solidFill>
                  <a:srgbClr val="1F497D"/>
                </a:solidFill>
                <a:latin typeface="Calibri" pitchFamily="34" charset="0"/>
                <a:hlinkClick r:id="rId3"/>
              </a:rPr>
              <a:t>www.shinui.it</a:t>
            </a:r>
            <a:endParaRPr lang="it-IT" sz="1600" dirty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r>
              <a:rPr lang="it-IT" sz="1600" dirty="0" err="1">
                <a:solidFill>
                  <a:srgbClr val="1F497D"/>
                </a:solidFill>
                <a:latin typeface="Calibri" pitchFamily="34" charset="0"/>
              </a:rPr>
              <a:t>Facebook</a:t>
            </a:r>
            <a:r>
              <a:rPr lang="it-IT" sz="1600" dirty="0">
                <a:solidFill>
                  <a:srgbClr val="1F497D"/>
                </a:solidFill>
                <a:latin typeface="Calibri" pitchFamily="34" charset="0"/>
              </a:rPr>
              <a:t>: Shinui Centro di Consulenza sulla Relazione</a:t>
            </a:r>
            <a:br>
              <a:rPr lang="it-IT" sz="1600" dirty="0">
                <a:solidFill>
                  <a:srgbClr val="1F497D"/>
                </a:solidFill>
                <a:latin typeface="Calibri" pitchFamily="34" charset="0"/>
              </a:rPr>
            </a:br>
            <a:endParaRPr lang="it-IT" sz="1600" dirty="0">
              <a:solidFill>
                <a:srgbClr val="1F497D"/>
              </a:solidFill>
              <a:latin typeface="Calibri" pitchFamily="34" charset="0"/>
            </a:endParaRPr>
          </a:p>
          <a:p>
            <a:pPr algn="ctr" eaLnBrk="0" hangingPunct="0"/>
            <a:endParaRPr lang="en-US" sz="1600" dirty="0">
              <a:solidFill>
                <a:srgbClr val="00009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59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800000"/>
                </a:solidFill>
              </a:rPr>
              <a:t>PRIMA FASE DI LAVORO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chemeClr val="tx2"/>
                </a:solidFill>
                <a:ea typeface="+mn-ea"/>
                <a:cs typeface="+mn-cs"/>
              </a:rPr>
              <a:t>INCONTRARE GLI OPERATORI DEI SERVIZI CON L’IDEA DI COSTRUIRE UN’ÉQUIPE INTERDISCIPLINARE</a:t>
            </a:r>
            <a:endParaRPr lang="it-IT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2150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8985" y="3341289"/>
            <a:ext cx="4002542" cy="27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3"/>
          <p:cNvSpPr txBox="1">
            <a:spLocks noChangeArrowheads="1"/>
          </p:cNvSpPr>
          <p:nvPr/>
        </p:nvSpPr>
        <p:spPr bwMode="auto">
          <a:xfrm>
            <a:off x="0" y="2603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         ÉQUIPE INTERDISCIPLINARE</a:t>
            </a:r>
          </a:p>
        </p:txBody>
      </p:sp>
      <p:sp>
        <p:nvSpPr>
          <p:cNvPr id="8" name="Ovale 7"/>
          <p:cNvSpPr/>
          <p:nvPr/>
        </p:nvSpPr>
        <p:spPr>
          <a:xfrm>
            <a:off x="1331640" y="1268760"/>
            <a:ext cx="6480175" cy="3529012"/>
          </a:xfrm>
          <a:prstGeom prst="ellipse">
            <a:avLst/>
          </a:prstGeom>
          <a:noFill/>
          <a:ln w="57150" cmpd="sng">
            <a:solidFill>
              <a:srgbClr val="6B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1F497D"/>
                </a:solidFill>
              </a:rPr>
              <a:t>Dialogo, incontro, confronto, scambio, linguaggio in comune, creazione pensieri, punti di vista diversi</a:t>
            </a:r>
          </a:p>
        </p:txBody>
      </p:sp>
      <p:sp>
        <p:nvSpPr>
          <p:cNvPr id="22531" name="CasellaDiTesto 1"/>
          <p:cNvSpPr txBox="1">
            <a:spLocks noChangeArrowheads="1"/>
          </p:cNvSpPr>
          <p:nvPr/>
        </p:nvSpPr>
        <p:spPr bwMode="auto">
          <a:xfrm flipH="1">
            <a:off x="1187450" y="3141663"/>
            <a:ext cx="6048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002060"/>
                </a:solidFill>
                <a:latin typeface="Calibri" pitchFamily="34" charset="0"/>
                <a:ea typeface="MS PGothic" pitchFamily="34" charset="-128"/>
              </a:rPr>
              <a:t>    </a:t>
            </a:r>
          </a:p>
          <a:p>
            <a:endParaRPr lang="it-IT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Down Arrow 3"/>
          <p:cNvSpPr/>
          <p:nvPr/>
        </p:nvSpPr>
        <p:spPr>
          <a:xfrm>
            <a:off x="3995936" y="1412776"/>
            <a:ext cx="1079500" cy="503238"/>
          </a:xfrm>
          <a:prstGeom prst="downArrow">
            <a:avLst>
              <a:gd name="adj1" fmla="val 50000"/>
              <a:gd name="adj2" fmla="val 47480"/>
            </a:avLst>
          </a:prstGeom>
          <a:solidFill>
            <a:srgbClr val="6B0001"/>
          </a:solidFill>
          <a:ln>
            <a:solidFill>
              <a:srgbClr val="2328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32894"/>
              </a:solidFill>
            </a:endParaRPr>
          </a:p>
        </p:txBody>
      </p:sp>
      <p:sp>
        <p:nvSpPr>
          <p:cNvPr id="22534" name="Segnaposto data 8"/>
          <p:cNvSpPr>
            <a:spLocks noGrp="1"/>
          </p:cNvSpPr>
          <p:nvPr/>
        </p:nvSpPr>
        <p:spPr bwMode="auto">
          <a:xfrm>
            <a:off x="0" y="642620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t>20/03/2015- 02/04/2015</a:t>
            </a:r>
          </a:p>
        </p:txBody>
      </p:sp>
      <p:pic>
        <p:nvPicPr>
          <p:cNvPr id="22535" name="Picture 5" descr="http://www.psicologo-psicoterapeuta-firenze.net/Psicologo_Psicoterapeuta_Terapie/Immagini/psicoterapia_terapia_grup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4340225"/>
            <a:ext cx="34321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sz="quarter" idx="1"/>
          </p:nvPr>
        </p:nvSpPr>
        <p:spPr>
          <a:xfrm>
            <a:off x="0" y="1384300"/>
            <a:ext cx="4429125" cy="2630488"/>
          </a:xfrm>
        </p:spPr>
        <p:txBody>
          <a:bodyPr/>
          <a:lstStyle/>
          <a:p>
            <a:pPr marL="0" algn="ctr" eaLnBrk="1" hangingPunct="1">
              <a:buFont typeface="Wingdings" panose="05000000000000000000" pitchFamily="2" charset="2"/>
              <a:buNone/>
              <a:defRPr/>
            </a:pPr>
            <a:r>
              <a:rPr lang="it-IT" sz="2400" dirty="0" smtClean="0">
                <a:solidFill>
                  <a:schemeClr val="tx2"/>
                </a:solidFill>
                <a:ea typeface="+mn-ea"/>
                <a:cs typeface="+mn-cs"/>
              </a:rPr>
              <a:t>Co-costruzione di idee</a:t>
            </a:r>
            <a:r>
              <a:rPr lang="it-IT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it-IT" sz="2400" dirty="0" smtClean="0">
                <a:solidFill>
                  <a:schemeClr val="tx2"/>
                </a:solidFill>
                <a:ea typeface="+mn-ea"/>
                <a:cs typeface="+mn-cs"/>
              </a:rPr>
              <a:t>e confronto </a:t>
            </a:r>
            <a:r>
              <a:rPr lang="it-IT" sz="2400" dirty="0">
                <a:solidFill>
                  <a:schemeClr val="tx2"/>
                </a:solidFill>
                <a:ea typeface="+mn-ea"/>
                <a:cs typeface="+mn-cs"/>
              </a:rPr>
              <a:t>su questioni etiche. La pratica analizzata e il nuovo linguaggio in comune giungono alla creazione di un sapere che può e deve essere trasmesso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148263" y="333375"/>
            <a:ext cx="3524250" cy="830263"/>
          </a:xfrm>
          <a:prstGeom prst="rect">
            <a:avLst/>
          </a:prstGeom>
          <a:noFill/>
          <a:ln w="38100" cmpd="sng">
            <a:solidFill>
              <a:srgbClr val="23289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8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it-IT" dirty="0">
                <a:latin typeface="+mn-lt"/>
                <a:cs typeface="+mn-cs"/>
              </a:rPr>
              <a:t>ÉQUIPE MULTIDISCIPLINARE</a:t>
            </a:r>
          </a:p>
        </p:txBody>
      </p:sp>
      <p:sp>
        <p:nvSpPr>
          <p:cNvPr id="14340" name="CasellaDiTesto 5"/>
          <p:cNvSpPr txBox="1">
            <a:spLocks noChangeArrowheads="1"/>
          </p:cNvSpPr>
          <p:nvPr/>
        </p:nvSpPr>
        <p:spPr bwMode="auto">
          <a:xfrm>
            <a:off x="4211638" y="4048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VS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39750" y="4365625"/>
            <a:ext cx="3714750" cy="460375"/>
          </a:xfrm>
          <a:prstGeom prst="rect">
            <a:avLst/>
          </a:prstGeom>
          <a:noFill/>
          <a:ln w="38100" cmpd="sng">
            <a:solidFill>
              <a:srgbClr val="23289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it-IT" dirty="0">
                <a:latin typeface="+mn-lt"/>
                <a:cs typeface="+mn-cs"/>
              </a:rPr>
              <a:t>VISIONE QUALITATIVA</a:t>
            </a:r>
          </a:p>
        </p:txBody>
      </p:sp>
      <p:sp>
        <p:nvSpPr>
          <p:cNvPr id="14342" name="CasellaDiTesto 7"/>
          <p:cNvSpPr txBox="1">
            <a:spLocks noChangeArrowheads="1"/>
          </p:cNvSpPr>
          <p:nvPr/>
        </p:nvSpPr>
        <p:spPr bwMode="auto">
          <a:xfrm>
            <a:off x="0" y="4857750"/>
            <a:ext cx="5214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it-IT" sz="2000" dirty="0">
                <a:solidFill>
                  <a:srgbClr val="1F497D"/>
                </a:solidFill>
                <a:latin typeface="Calibri" pitchFamily="34" charset="0"/>
                <a:ea typeface="MS PGothic" pitchFamily="34" charset="-128"/>
              </a:rPr>
              <a:t>Collaborazione fra discipline e professioni diverse, fra settori eterogenei di una stessa scienza attraverso interazioni e reciprocità di scambi, tali da determinare mutui arricchimenti culturali </a:t>
            </a:r>
          </a:p>
          <a:p>
            <a:pPr indent="-342900" algn="ctr">
              <a:spcBef>
                <a:spcPct val="20000"/>
              </a:spcBef>
            </a:pPr>
            <a:endParaRPr lang="it-IT" sz="2000" dirty="0">
              <a:solidFill>
                <a:srgbClr val="000092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343" name="CasellaDiTesto 8"/>
          <p:cNvSpPr txBox="1">
            <a:spLocks noChangeArrowheads="1"/>
          </p:cNvSpPr>
          <p:nvPr/>
        </p:nvSpPr>
        <p:spPr bwMode="auto">
          <a:xfrm>
            <a:off x="5000625" y="142875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rgbClr val="1F497D"/>
                </a:solidFill>
                <a:latin typeface="Calibri" pitchFamily="34" charset="0"/>
                <a:ea typeface="MS PGothic" pitchFamily="34" charset="-128"/>
              </a:rPr>
              <a:t>I problemi vengono risolti attraverso l</a:t>
            </a:r>
            <a:r>
              <a:rPr lang="it-IT" altLang="it-IT" sz="2400" dirty="0">
                <a:solidFill>
                  <a:srgbClr val="1F497D"/>
                </a:solidFill>
                <a:latin typeface="Calibri" pitchFamily="34" charset="0"/>
                <a:ea typeface="MS PGothic" pitchFamily="34" charset="-128"/>
              </a:rPr>
              <a:t>’</a:t>
            </a:r>
            <a:r>
              <a:rPr lang="it-IT" altLang="ja-JP" sz="2400" dirty="0">
                <a:solidFill>
                  <a:srgbClr val="1F497D"/>
                </a:solidFill>
                <a:latin typeface="Calibri" pitchFamily="34" charset="0"/>
              </a:rPr>
              <a:t>ausilio di informazioni relative a più discipline e professioni con ruoli ben distinti</a:t>
            </a:r>
            <a:endParaRPr lang="it-IT" sz="2400" dirty="0">
              <a:solidFill>
                <a:srgbClr val="1F497D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035550" y="4378325"/>
            <a:ext cx="3892550" cy="460375"/>
          </a:xfrm>
          <a:prstGeom prst="rect">
            <a:avLst/>
          </a:prstGeom>
          <a:noFill/>
          <a:ln w="38100" cmpd="sng">
            <a:solidFill>
              <a:srgbClr val="23289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it-IT" dirty="0">
                <a:latin typeface="+mn-lt"/>
                <a:cs typeface="+mn-cs"/>
              </a:rPr>
              <a:t>VISIONE QUANTITATIVA</a:t>
            </a:r>
          </a:p>
        </p:txBody>
      </p:sp>
      <p:sp>
        <p:nvSpPr>
          <p:cNvPr id="14345" name="CasellaDiTesto 10"/>
          <p:cNvSpPr txBox="1">
            <a:spLocks noChangeArrowheads="1"/>
          </p:cNvSpPr>
          <p:nvPr/>
        </p:nvSpPr>
        <p:spPr bwMode="auto">
          <a:xfrm>
            <a:off x="5500688" y="5072063"/>
            <a:ext cx="33718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it-IT" sz="2800">
                <a:solidFill>
                  <a:srgbClr val="1F497D"/>
                </a:solidFill>
                <a:latin typeface="Calibri" pitchFamily="34" charset="0"/>
                <a:ea typeface="MS PGothic" pitchFamily="34" charset="-128"/>
              </a:rPr>
              <a:t>Gli intrecci e la sintesi non producono altro</a:t>
            </a: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414338" y="344488"/>
            <a:ext cx="3524250" cy="831850"/>
          </a:xfrm>
          <a:prstGeom prst="rect">
            <a:avLst/>
          </a:prstGeom>
          <a:noFill/>
          <a:ln w="38100" cmpd="sng">
            <a:solidFill>
              <a:srgbClr val="23289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800000"/>
                </a:solidFill>
                <a:latin typeface="+mn-lt"/>
                <a:cs typeface="+mn-cs"/>
              </a:rPr>
              <a:t>ÉQUIPE INTERDISCIPLINARE</a:t>
            </a:r>
          </a:p>
        </p:txBody>
      </p:sp>
      <p:sp>
        <p:nvSpPr>
          <p:cNvPr id="15" name="Down Arrow 3"/>
          <p:cNvSpPr/>
          <p:nvPr/>
        </p:nvSpPr>
        <p:spPr>
          <a:xfrm>
            <a:off x="2051050" y="3716338"/>
            <a:ext cx="649288" cy="504825"/>
          </a:xfrm>
          <a:prstGeom prst="downArrow">
            <a:avLst/>
          </a:prstGeom>
          <a:solidFill>
            <a:srgbClr val="80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Down Arrow 3"/>
          <p:cNvSpPr/>
          <p:nvPr/>
        </p:nvSpPr>
        <p:spPr>
          <a:xfrm>
            <a:off x="6656388" y="3736975"/>
            <a:ext cx="652462" cy="477838"/>
          </a:xfrm>
          <a:prstGeom prst="downArrow">
            <a:avLst>
              <a:gd name="adj1" fmla="val 50000"/>
              <a:gd name="adj2" fmla="val 42714"/>
            </a:avLst>
          </a:prstGeom>
          <a:solidFill>
            <a:srgbClr val="80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800000"/>
              </a:solidFill>
            </a:endParaRPr>
          </a:p>
        </p:txBody>
      </p:sp>
      <p:sp>
        <p:nvSpPr>
          <p:cNvPr id="1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5" grpId="0" animBg="1"/>
      <p:bldP spid="14340" grpId="0"/>
      <p:bldP spid="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0" y="404664"/>
            <a:ext cx="9144000" cy="1526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 smtClean="0">
              <a:solidFill>
                <a:srgbClr val="000092"/>
              </a:solidFill>
              <a:ea typeface="MS PGothic" pitchFamily="34" charset="-128"/>
              <a:cs typeface="ＭＳ Ｐゴシック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rgbClr val="000092"/>
              </a:solidFill>
              <a:ea typeface="MS PGothic" pitchFamily="34" charset="-128"/>
              <a:cs typeface="ＭＳ Ｐゴシック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CONTESTI AFFIDATARI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CONTESTI ADOTTIVI - PROCESSI MIGRATORI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 smtClean="0">
              <a:solidFill>
                <a:srgbClr val="000092"/>
              </a:solidFill>
              <a:ea typeface="MS PGothic" pitchFamily="34" charset="-128"/>
              <a:cs typeface="ＭＳ Ｐゴシック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000092"/>
                </a:solidFill>
                <a:ea typeface="MS PGothic" pitchFamily="34" charset="-128"/>
                <a:cs typeface="ＭＳ Ｐゴシック" charset="0"/>
              </a:rPr>
              <a:t>Evento </a:t>
            </a:r>
            <a:r>
              <a:rPr lang="it-IT" sz="2400" dirty="0">
                <a:solidFill>
                  <a:srgbClr val="000092"/>
                </a:solidFill>
                <a:ea typeface="MS PGothic" pitchFamily="34" charset="-128"/>
                <a:cs typeface="ＭＳ Ｐゴシック" charset="0"/>
              </a:rPr>
              <a:t>traumatico (prima / dopo). 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79388" y="3789363"/>
            <a:ext cx="8064500" cy="2735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rgbClr val="000092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79388" y="2276475"/>
            <a:ext cx="8856662" cy="1497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rgbClr val="000092"/>
              </a:solidFill>
              <a:ea typeface="MS PGothic" pitchFamily="34" charset="-128"/>
              <a:cs typeface="ＭＳ Ｐゴシック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smtClean="0">
                <a:solidFill>
                  <a:srgbClr val="000092"/>
                </a:solidFill>
                <a:ea typeface="MS PGothic" pitchFamily="34" charset="-128"/>
                <a:cs typeface="ＭＳ Ｐゴシック" charset="0"/>
              </a:rPr>
              <a:t>Doppia </a:t>
            </a:r>
            <a:r>
              <a:rPr lang="it-IT" sz="2000" dirty="0">
                <a:solidFill>
                  <a:srgbClr val="000092"/>
                </a:solidFill>
                <a:ea typeface="MS PGothic" pitchFamily="34" charset="-128"/>
                <a:cs typeface="ＭＳ Ｐゴシック" charset="0"/>
              </a:rPr>
              <a:t>appartenenza / identità doppia: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000092"/>
                </a:solidFill>
                <a:ea typeface="MS PGothic" pitchFamily="34" charset="-128"/>
                <a:cs typeface="ＭＳ Ｐゴシック" charset="0"/>
              </a:rPr>
              <a:t>dicotomie, paragoni, dualismo.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92"/>
                </a:solidFill>
                <a:ea typeface="MS PGothic" charset="0"/>
                <a:cs typeface="MS PGothic" charset="0"/>
              </a:rPr>
              <a:t>          </a:t>
            </a:r>
            <a:r>
              <a:rPr lang="en-US" sz="2000" dirty="0" smtClean="0">
                <a:solidFill>
                  <a:srgbClr val="000092"/>
                </a:solidFill>
                <a:ea typeface="MS PGothic" charset="0"/>
                <a:cs typeface="MS PGothic" charset="0"/>
              </a:rPr>
              <a:t>“</a:t>
            </a:r>
            <a:r>
              <a:rPr lang="en-US" altLang="ja-JP" sz="2000" i="1" dirty="0">
                <a:solidFill>
                  <a:srgbClr val="000092"/>
                </a:solidFill>
                <a:cs typeface="MS PGothic" charset="0"/>
              </a:rPr>
              <a:t>Le </a:t>
            </a:r>
            <a:r>
              <a:rPr lang="en-US" altLang="ja-JP" sz="2000" i="1" dirty="0" err="1">
                <a:solidFill>
                  <a:srgbClr val="000092"/>
                </a:solidFill>
                <a:cs typeface="MS PGothic" charset="0"/>
              </a:rPr>
              <a:t>dicotomie</a:t>
            </a:r>
            <a:r>
              <a:rPr lang="en-US" altLang="ja-JP" sz="2000" i="1" dirty="0">
                <a:solidFill>
                  <a:srgbClr val="000092"/>
                </a:solidFill>
                <a:cs typeface="MS PGothic" charset="0"/>
              </a:rPr>
              <a:t> </a:t>
            </a:r>
            <a:r>
              <a:rPr lang="en-US" altLang="ja-JP" sz="2000" i="1" dirty="0" err="1">
                <a:solidFill>
                  <a:srgbClr val="000092"/>
                </a:solidFill>
                <a:cs typeface="MS PGothic" charset="0"/>
              </a:rPr>
              <a:t>sono</a:t>
            </a:r>
            <a:r>
              <a:rPr lang="en-US" altLang="ja-JP" sz="2000" i="1" dirty="0">
                <a:solidFill>
                  <a:srgbClr val="000092"/>
                </a:solidFill>
                <a:cs typeface="MS PGothic" charset="0"/>
              </a:rPr>
              <a:t> </a:t>
            </a:r>
            <a:r>
              <a:rPr lang="en-US" altLang="ja-JP" sz="2000" i="1" dirty="0" err="1">
                <a:solidFill>
                  <a:srgbClr val="000092"/>
                </a:solidFill>
                <a:cs typeface="MS PGothic" charset="0"/>
              </a:rPr>
              <a:t>mostri</a:t>
            </a:r>
            <a:r>
              <a:rPr lang="en-US" sz="2000" dirty="0">
                <a:solidFill>
                  <a:srgbClr val="000092"/>
                </a:solidFill>
                <a:ea typeface="MS PGothic" charset="0"/>
                <a:cs typeface="MS PGothic" charset="0"/>
              </a:rPr>
              <a:t>”</a:t>
            </a:r>
            <a:r>
              <a:rPr lang="en-US" altLang="ja-JP" sz="2000" dirty="0">
                <a:solidFill>
                  <a:srgbClr val="000092"/>
                </a:solidFill>
                <a:cs typeface="MS PGothic" charset="0"/>
              </a:rPr>
              <a:t>  (Bateson</a:t>
            </a:r>
            <a:r>
              <a:rPr lang="en-US" altLang="ja-JP" sz="2000" dirty="0" smtClean="0">
                <a:solidFill>
                  <a:srgbClr val="000092"/>
                </a:solidFill>
                <a:cs typeface="MS PGothic" charset="0"/>
              </a:rPr>
              <a:t>)</a:t>
            </a:r>
            <a:endParaRPr lang="en-US" altLang="ja-JP" sz="2000" dirty="0">
              <a:solidFill>
                <a:srgbClr val="000092"/>
              </a:solidFill>
              <a:cs typeface="MS PGothic" charset="0"/>
            </a:endParaRPr>
          </a:p>
        </p:txBody>
      </p:sp>
      <p:sp>
        <p:nvSpPr>
          <p:cNvPr id="17413" name="CasellaDiTesto 2"/>
          <p:cNvSpPr txBox="1">
            <a:spLocks noChangeArrowheads="1"/>
          </p:cNvSpPr>
          <p:nvPr/>
        </p:nvSpPr>
        <p:spPr bwMode="auto">
          <a:xfrm>
            <a:off x="179388" y="4292600"/>
            <a:ext cx="54721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 dirty="0">
              <a:solidFill>
                <a:srgbClr val="000092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en-US" sz="2000" b="1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Paragoni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–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valutazioni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meglio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peggio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vince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la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società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 smtClean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dominante</a:t>
            </a:r>
            <a:r>
              <a:rPr lang="en-US" sz="2000" dirty="0" smtClean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.</a:t>
            </a:r>
            <a:endParaRPr lang="en-US" sz="2000" dirty="0">
              <a:solidFill>
                <a:srgbClr val="000092"/>
              </a:solidFill>
              <a:latin typeface="Calibri" pitchFamily="34" charset="0"/>
              <a:ea typeface="MS PGothic" pitchFamily="34" charset="-128"/>
            </a:endParaRPr>
          </a:p>
          <a:p>
            <a:r>
              <a:rPr lang="en-US" sz="2000" b="1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Dualismi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–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l’occhio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destro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e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quello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sinistro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non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vedono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la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stessa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cosa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, non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si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crea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una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visione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sz="2000" dirty="0" err="1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d’insieme</a:t>
            </a:r>
            <a:r>
              <a:rPr lang="en-US" sz="20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.</a:t>
            </a:r>
          </a:p>
          <a:p>
            <a:endParaRPr lang="it-IT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4" name="Immagine 5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797300"/>
            <a:ext cx="237648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destra 3"/>
          <p:cNvSpPr/>
          <p:nvPr/>
        </p:nvSpPr>
        <p:spPr>
          <a:xfrm>
            <a:off x="323528" y="3861048"/>
            <a:ext cx="935038" cy="450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1403648" y="3861048"/>
            <a:ext cx="94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“o/o”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IL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348880"/>
            <a:ext cx="2667000" cy="3403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434" name="CasellaDiTesto 8"/>
          <p:cNvSpPr txBox="1">
            <a:spLocks noChangeArrowheads="1"/>
          </p:cNvSpPr>
          <p:nvPr/>
        </p:nvSpPr>
        <p:spPr bwMode="auto">
          <a:xfrm>
            <a:off x="6011863" y="2349500"/>
            <a:ext cx="28702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b) Desiderio di rimanere legati alle proprie origini, collegarsi con le radici e sentire un solido senso di appartenenza.</a:t>
            </a:r>
          </a:p>
        </p:txBody>
      </p:sp>
      <p:sp>
        <p:nvSpPr>
          <p:cNvPr id="18435" name="Text Box 3" descr="Pergamena"/>
          <p:cNvSpPr txBox="1">
            <a:spLocks noChangeArrowheads="1"/>
          </p:cNvSpPr>
          <p:nvPr/>
        </p:nvSpPr>
        <p:spPr bwMode="auto">
          <a:xfrm>
            <a:off x="250825" y="2349500"/>
            <a:ext cx="2592388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8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a) Inserirsi </a:t>
            </a:r>
            <a:r>
              <a:rPr lang="it-IT" sz="2800" dirty="0" smtClean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nel sistema di </a:t>
            </a:r>
            <a:r>
              <a:rPr lang="it-IT" sz="2800" dirty="0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accoglienza che rappresenta la cultura dominante, per superare la diversità.</a:t>
            </a:r>
          </a:p>
        </p:txBody>
      </p:sp>
      <p:sp>
        <p:nvSpPr>
          <p:cNvPr id="1843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800000"/>
                </a:solidFill>
              </a:rPr>
              <a:t>OSCILLAZIONE </a:t>
            </a:r>
            <a:r>
              <a:rPr lang="en-US" sz="3600" b="1" dirty="0" smtClean="0">
                <a:solidFill>
                  <a:srgbClr val="800000"/>
                </a:solidFill>
              </a:rPr>
              <a:t>E CONFLITTO INTERNO</a:t>
            </a:r>
            <a:endParaRPr lang="it-IT" sz="3600" b="1" dirty="0" smtClean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800000"/>
                </a:solidFill>
              </a:rPr>
              <a:t>DOPPIA </a:t>
            </a:r>
            <a:r>
              <a:rPr lang="en-US" sz="3600" b="1" dirty="0" smtClean="0">
                <a:solidFill>
                  <a:srgbClr val="800000"/>
                </a:solidFill>
              </a:rPr>
              <a:t>APPARTENENZA</a:t>
            </a:r>
            <a:endParaRPr lang="it-IT" sz="3600" dirty="0" smtClean="0">
              <a:solidFill>
                <a:srgbClr val="800000"/>
              </a:solidFill>
            </a:endParaRP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755650" y="1462088"/>
            <a:ext cx="8229600" cy="4786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altLang="en-US" sz="2400" smtClean="0">
                <a:solidFill>
                  <a:srgbClr val="000092"/>
                </a:solidFill>
              </a:rPr>
              <a:t>“</a:t>
            </a:r>
            <a:r>
              <a:rPr lang="it-IT" altLang="ja-JP" sz="2400" smtClean="0">
                <a:solidFill>
                  <a:srgbClr val="000092"/>
                </a:solidFill>
              </a:rPr>
              <a:t>QUA E LÀ</a:t>
            </a:r>
            <a:r>
              <a:rPr lang="it-IT" altLang="en-US" sz="2400" smtClean="0">
                <a:solidFill>
                  <a:srgbClr val="000092"/>
                </a:solidFill>
              </a:rPr>
              <a:t>”</a:t>
            </a:r>
            <a:r>
              <a:rPr lang="it-IT" altLang="ja-JP" sz="2400" smtClean="0">
                <a:solidFill>
                  <a:srgbClr val="000092"/>
                </a:solidFill>
              </a:rPr>
              <a:t> </a:t>
            </a:r>
          </a:p>
          <a:p>
            <a:pPr eaLnBrk="1" hangingPunct="1"/>
            <a:r>
              <a:rPr lang="it-IT" sz="2000" b="1" smtClean="0">
                <a:solidFill>
                  <a:srgbClr val="800000"/>
                </a:solidFill>
              </a:rPr>
              <a:t>Lontananza, incompatibilità, paragoni</a:t>
            </a:r>
          </a:p>
          <a:p>
            <a:pPr eaLnBrk="1" hangingPunct="1"/>
            <a:r>
              <a:rPr lang="it-IT" sz="2000" b="1" smtClean="0">
                <a:solidFill>
                  <a:srgbClr val="800000"/>
                </a:solidFill>
              </a:rPr>
              <a:t> Dicotomie</a:t>
            </a:r>
          </a:p>
          <a:p>
            <a:pPr eaLnBrk="1" hangingPunct="1"/>
            <a:r>
              <a:rPr lang="it-IT" sz="2000" b="1" smtClean="0">
                <a:solidFill>
                  <a:srgbClr val="800000"/>
                </a:solidFill>
              </a:rPr>
              <a:t> Prospettiva normativa</a:t>
            </a:r>
          </a:p>
          <a:p>
            <a:pPr eaLnBrk="1" hangingPunct="1"/>
            <a:r>
              <a:rPr lang="it-IT" sz="2000" b="1" smtClean="0">
                <a:solidFill>
                  <a:srgbClr val="800000"/>
                </a:solidFill>
              </a:rPr>
              <a:t> </a:t>
            </a:r>
            <a:r>
              <a:rPr lang="it-IT" altLang="en-US" sz="2000" b="1" smtClean="0">
                <a:solidFill>
                  <a:srgbClr val="800000"/>
                </a:solidFill>
              </a:rPr>
              <a:t>“</a:t>
            </a:r>
            <a:r>
              <a:rPr lang="it-IT" sz="2000" b="1" smtClean="0">
                <a:solidFill>
                  <a:srgbClr val="800000"/>
                </a:solidFill>
              </a:rPr>
              <a:t>Vince</a:t>
            </a:r>
            <a:r>
              <a:rPr lang="it-IT" altLang="en-US" sz="2000" b="1" smtClean="0">
                <a:solidFill>
                  <a:srgbClr val="800000"/>
                </a:solidFill>
              </a:rPr>
              <a:t>”</a:t>
            </a:r>
            <a:r>
              <a:rPr lang="it-IT" sz="2000" b="1" smtClean="0">
                <a:solidFill>
                  <a:srgbClr val="800000"/>
                </a:solidFill>
              </a:rPr>
              <a:t> la società dominante</a:t>
            </a:r>
          </a:p>
          <a:p>
            <a:pPr eaLnBrk="1" hangingPunct="1">
              <a:buFont typeface="Arial" charset="0"/>
              <a:buNone/>
            </a:pPr>
            <a:endParaRPr lang="it-IT" altLang="ja-JP" smtClean="0">
              <a:solidFill>
                <a:srgbClr val="262626"/>
              </a:solidFill>
              <a:latin typeface="Century Schoolbook" pitchFamily="18" charset="0"/>
              <a:cs typeface="Arial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578100" y="3422650"/>
            <a:ext cx="4032250" cy="4318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Né di </a:t>
            </a:r>
            <a:r>
              <a:rPr lang="it-IT" sz="2000" b="1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qua</a:t>
            </a:r>
            <a:r>
              <a:rPr lang="it-IT" sz="2000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 né di </a:t>
            </a:r>
            <a:r>
              <a:rPr lang="it-IT" sz="2000" b="1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là</a:t>
            </a:r>
          </a:p>
        </p:txBody>
      </p:sp>
      <p:pic>
        <p:nvPicPr>
          <p:cNvPr id="5" name="Immagine 4" descr="img_427d2c97b4ada_middl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948" y="4262062"/>
            <a:ext cx="1152128" cy="1744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Freccia circolare a destra 7"/>
          <p:cNvSpPr/>
          <p:nvPr/>
        </p:nvSpPr>
        <p:spPr>
          <a:xfrm>
            <a:off x="2124075" y="3860800"/>
            <a:ext cx="287338" cy="431800"/>
          </a:xfrm>
          <a:prstGeom prst="curvedRightArrow">
            <a:avLst/>
          </a:prstGeom>
          <a:noFill/>
          <a:ln>
            <a:solidFill>
              <a:srgbClr val="00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1" name="Freccia circolare a sinistra 10"/>
          <p:cNvSpPr/>
          <p:nvPr/>
        </p:nvSpPr>
        <p:spPr>
          <a:xfrm>
            <a:off x="6732588" y="3860800"/>
            <a:ext cx="287337" cy="431800"/>
          </a:xfrm>
          <a:prstGeom prst="curvedLeftArrow">
            <a:avLst/>
          </a:prstGeom>
          <a:noFill/>
          <a:ln>
            <a:solidFill>
              <a:srgbClr val="00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00092"/>
              </a:solidFill>
            </a:endParaRPr>
          </a:p>
        </p:txBody>
      </p:sp>
      <p:sp>
        <p:nvSpPr>
          <p:cNvPr id="12" name="Freccia circolare a sinistra 11"/>
          <p:cNvSpPr/>
          <p:nvPr/>
        </p:nvSpPr>
        <p:spPr>
          <a:xfrm>
            <a:off x="6732588" y="4797425"/>
            <a:ext cx="287337" cy="431800"/>
          </a:xfrm>
          <a:prstGeom prst="curvedLeftArrow">
            <a:avLst/>
          </a:prstGeom>
          <a:noFill/>
          <a:ln>
            <a:solidFill>
              <a:srgbClr val="00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9464" name="CasellaDiTesto 12"/>
          <p:cNvSpPr txBox="1">
            <a:spLocks noChangeArrowheads="1"/>
          </p:cNvSpPr>
          <p:nvPr/>
        </p:nvSpPr>
        <p:spPr bwMode="auto">
          <a:xfrm>
            <a:off x="1187450" y="4365625"/>
            <a:ext cx="259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Solo due possibilità</a:t>
            </a:r>
          </a:p>
        </p:txBody>
      </p:sp>
      <p:sp>
        <p:nvSpPr>
          <p:cNvPr id="19465" name="CasellaDiTesto 13"/>
          <p:cNvSpPr txBox="1">
            <a:spLocks noChangeArrowheads="1"/>
          </p:cNvSpPr>
          <p:nvPr/>
        </p:nvSpPr>
        <p:spPr bwMode="auto">
          <a:xfrm>
            <a:off x="1514475" y="5259388"/>
            <a:ext cx="187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Limitante</a:t>
            </a:r>
          </a:p>
          <a:p>
            <a:r>
              <a:rPr lang="it-IT" sz="2000" b="1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Nessuna basta</a:t>
            </a:r>
          </a:p>
        </p:txBody>
      </p:sp>
      <p:sp>
        <p:nvSpPr>
          <p:cNvPr id="19466" name="CasellaDiTesto 14"/>
          <p:cNvSpPr txBox="1">
            <a:spLocks noChangeArrowheads="1"/>
          </p:cNvSpPr>
          <p:nvPr/>
        </p:nvSpPr>
        <p:spPr bwMode="auto">
          <a:xfrm>
            <a:off x="6084888" y="4365625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u="sng">
                <a:solidFill>
                  <a:srgbClr val="000092"/>
                </a:solidFill>
                <a:latin typeface="Calibri" pitchFamily="34" charset="0"/>
                <a:ea typeface="MS PGothic" pitchFamily="34" charset="-128"/>
              </a:rPr>
              <a:t>Polarizzazione</a:t>
            </a:r>
          </a:p>
        </p:txBody>
      </p:sp>
      <p:sp>
        <p:nvSpPr>
          <p:cNvPr id="19467" name="CasellaDiTesto 15"/>
          <p:cNvSpPr txBox="1">
            <a:spLocks noChangeArrowheads="1"/>
          </p:cNvSpPr>
          <p:nvPr/>
        </p:nvSpPr>
        <p:spPr bwMode="auto">
          <a:xfrm>
            <a:off x="6084888" y="5229225"/>
            <a:ext cx="2303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Dualismo senza visione d</a:t>
            </a:r>
            <a:r>
              <a:rPr lang="it-IT" altLang="en-US" sz="2000" b="1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’</a:t>
            </a:r>
            <a:r>
              <a:rPr lang="it-IT" sz="2000" b="1">
                <a:solidFill>
                  <a:srgbClr val="800000"/>
                </a:solidFill>
                <a:latin typeface="Calibri" pitchFamily="34" charset="0"/>
                <a:ea typeface="MS PGothic" pitchFamily="34" charset="-128"/>
              </a:rPr>
              <a:t>insieme</a:t>
            </a:r>
          </a:p>
        </p:txBody>
      </p:sp>
      <p:sp>
        <p:nvSpPr>
          <p:cNvPr id="18" name="Freccia circolare a destra 17"/>
          <p:cNvSpPr/>
          <p:nvPr/>
        </p:nvSpPr>
        <p:spPr>
          <a:xfrm>
            <a:off x="2124075" y="4797425"/>
            <a:ext cx="287338" cy="431800"/>
          </a:xfrm>
          <a:prstGeom prst="curvedRightArrow">
            <a:avLst/>
          </a:prstGeom>
          <a:noFill/>
          <a:ln>
            <a:solidFill>
              <a:srgbClr val="000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dirty="0" smtClean="0">
                <a:solidFill>
                  <a:srgbClr val="800000"/>
                </a:solidFill>
              </a:rPr>
              <a:t>POSSIBILI CONSEGUENZE</a:t>
            </a:r>
          </a:p>
        </p:txBody>
      </p:sp>
      <p:sp>
        <p:nvSpPr>
          <p:cNvPr id="3" name="Ovale 2"/>
          <p:cNvSpPr/>
          <p:nvPr/>
        </p:nvSpPr>
        <p:spPr>
          <a:xfrm>
            <a:off x="323850" y="1417638"/>
            <a:ext cx="3240088" cy="20113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CI SI VERGOGNA DELLE PROPRIE ORIGINI</a:t>
            </a:r>
          </a:p>
        </p:txBody>
      </p:sp>
      <p:sp>
        <p:nvSpPr>
          <p:cNvPr id="9" name="Ovale 8"/>
          <p:cNvSpPr/>
          <p:nvPr/>
        </p:nvSpPr>
        <p:spPr>
          <a:xfrm>
            <a:off x="5219700" y="1479550"/>
            <a:ext cx="3744913" cy="19764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SENSO DI FRAMMENTAZIONE INTERNO</a:t>
            </a:r>
          </a:p>
        </p:txBody>
      </p:sp>
      <p:sp>
        <p:nvSpPr>
          <p:cNvPr id="10" name="Ovale 9"/>
          <p:cNvSpPr/>
          <p:nvPr/>
        </p:nvSpPr>
        <p:spPr>
          <a:xfrm>
            <a:off x="179388" y="4054475"/>
            <a:ext cx="3240087" cy="20685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CONFLITTO INTERNO </a:t>
            </a:r>
            <a:endParaRPr lang="it-IT" sz="2000" b="1" dirty="0" smtClean="0">
              <a:solidFill>
                <a:srgbClr val="800000"/>
              </a:solidFill>
              <a:ea typeface="MS PGothic" pitchFamily="34" charset="-128"/>
              <a:cs typeface="ＭＳ Ｐゴシック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SENSI DI COLPA</a:t>
            </a:r>
            <a:endParaRPr lang="it-IT" sz="2000" b="1" dirty="0">
              <a:solidFill>
                <a:srgbClr val="800000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749800" y="4329113"/>
            <a:ext cx="3970338" cy="20526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800000"/>
                </a:solidFill>
                <a:ea typeface="MS PGothic" pitchFamily="34" charset="-128"/>
                <a:cs typeface="ＭＳ Ｐゴシック" charset="0"/>
              </a:rPr>
              <a:t>DINAMICHE RELAZIONALI CHE OSCILLANO TRA LEALTÁ E TRADIMENTO</a:t>
            </a:r>
          </a:p>
        </p:txBody>
      </p:sp>
      <p:sp>
        <p:nvSpPr>
          <p:cNvPr id="12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7740650" y="6453336"/>
            <a:ext cx="1403350" cy="217487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+mj-lt"/>
              </a:rPr>
              <a:t>Cecilia </a:t>
            </a:r>
            <a:r>
              <a:rPr lang="it-IT" dirty="0" err="1" smtClean="0">
                <a:latin typeface="+mj-lt"/>
              </a:rPr>
              <a:t>Edelstein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TA Milano_coppie straniere e coppie mis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CTA Milano_coppie straniere e coppie miste</Template>
  <TotalTime>1911</TotalTime>
  <Words>710</Words>
  <Application>Microsoft Macintosh PowerPoint</Application>
  <PresentationFormat>Presentazione su schermo (4:3)</PresentationFormat>
  <Paragraphs>136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CTA Milano_coppie straniere e coppie miste</vt:lpstr>
      <vt:lpstr>Presentazione di PowerPoint</vt:lpstr>
      <vt:lpstr>Presentazione di PowerPoint</vt:lpstr>
      <vt:lpstr>PRIMA FASE DI LAVORO </vt:lpstr>
      <vt:lpstr>Presentazione di PowerPoint</vt:lpstr>
      <vt:lpstr>Presentazione di PowerPoint</vt:lpstr>
      <vt:lpstr>Presentazione di PowerPoint</vt:lpstr>
      <vt:lpstr>OSCILLAZIONE E CONFLITTO INTERNO</vt:lpstr>
      <vt:lpstr>DOPPIA APPARTENENZA</vt:lpstr>
      <vt:lpstr>POSSIBILI CONSEGUENZE</vt:lpstr>
      <vt:lpstr>Presentazione di PowerPoint</vt:lpstr>
      <vt:lpstr>Presentazione di PowerPoint</vt:lpstr>
      <vt:lpstr>Presentazione di PowerPoint</vt:lpstr>
      <vt:lpstr>FAMIGLIE NETWORK</vt:lpstr>
      <vt:lpstr>SECONDA FASE DI LAVORO </vt:lpstr>
      <vt:lpstr>VERSO UNA POSIZIONE INCLUSIVA</vt:lpstr>
      <vt:lpstr>POSIZIONE INCLUSIVA E RISORSE</vt:lpstr>
      <vt:lpstr>TERZA FASE DI LAVORO  ORGANIZZAZIONE AUTONOMA E SPONTANEA </vt:lpstr>
      <vt:lpstr>Presentazione di PowerPoint</vt:lpstr>
      <vt:lpstr>Presentazione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Sonia</dc:creator>
  <cp:lastModifiedBy>Cecilia Edelstein</cp:lastModifiedBy>
  <cp:revision>53</cp:revision>
  <dcterms:created xsi:type="dcterms:W3CDTF">2012-09-26T08:41:35Z</dcterms:created>
  <dcterms:modified xsi:type="dcterms:W3CDTF">2015-10-03T17:33:41Z</dcterms:modified>
</cp:coreProperties>
</file>